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4"/>
  </p:handoutMasterIdLst>
  <p:sldIdLst>
    <p:sldId id="285" r:id="rId2"/>
    <p:sldId id="291" r:id="rId3"/>
    <p:sldId id="292" r:id="rId4"/>
    <p:sldId id="267" r:id="rId5"/>
    <p:sldId id="268" r:id="rId6"/>
    <p:sldId id="256" r:id="rId7"/>
    <p:sldId id="263" r:id="rId8"/>
    <p:sldId id="264" r:id="rId9"/>
    <p:sldId id="270" r:id="rId10"/>
    <p:sldId id="266" r:id="rId11"/>
    <p:sldId id="276" r:id="rId12"/>
    <p:sldId id="259" r:id="rId13"/>
    <p:sldId id="262" r:id="rId14"/>
    <p:sldId id="260" r:id="rId15"/>
    <p:sldId id="261" r:id="rId16"/>
    <p:sldId id="257" r:id="rId17"/>
    <p:sldId id="293" r:id="rId18"/>
    <p:sldId id="271" r:id="rId19"/>
    <p:sldId id="272" r:id="rId20"/>
    <p:sldId id="273" r:id="rId21"/>
    <p:sldId id="274" r:id="rId22"/>
    <p:sldId id="275" r:id="rId23"/>
    <p:sldId id="277" r:id="rId24"/>
    <p:sldId id="278" r:id="rId25"/>
    <p:sldId id="279" r:id="rId26"/>
    <p:sldId id="280" r:id="rId27"/>
    <p:sldId id="281" r:id="rId28"/>
    <p:sldId id="282" r:id="rId29"/>
    <p:sldId id="284" r:id="rId30"/>
    <p:sldId id="288" r:id="rId31"/>
    <p:sldId id="283" r:id="rId32"/>
    <p:sldId id="338" r:id="rId3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5" autoAdjust="0"/>
    <p:restoredTop sz="94660"/>
  </p:normalViewPr>
  <p:slideViewPr>
    <p:cSldViewPr snapToGrid="0">
      <p:cViewPr varScale="1">
        <p:scale>
          <a:sx n="101" d="100"/>
          <a:sy n="101" d="100"/>
        </p:scale>
        <p:origin x="12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DF3326FD-E69C-45AA-92EA-BD11A6AFF646}" type="datetimeFigureOut">
              <a:rPr lang="en-US" smtClean="0"/>
              <a:t>10/25/2023</a:t>
            </a:fld>
            <a:endParaRPr lang="en-US" dirty="0"/>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E892AE24-DB97-40F3-ACCB-85493E0E130D}" type="slidenum">
              <a:rPr lang="en-US" smtClean="0"/>
              <a:t>‹#›</a:t>
            </a:fld>
            <a:endParaRPr lang="en-US" dirty="0"/>
          </a:p>
        </p:txBody>
      </p:sp>
    </p:spTree>
    <p:extLst>
      <p:ext uri="{BB962C8B-B14F-4D97-AF65-F5344CB8AC3E}">
        <p14:creationId xmlns:p14="http://schemas.microsoft.com/office/powerpoint/2010/main" val="31687394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77346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879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1379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1077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6557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427472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0708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0785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38509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61678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59714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231AC-B80D-4FD9-A496-C5187C3893BC}" type="datetimeFigureOut">
              <a:rPr lang="en-US" smtClean="0"/>
              <a:t>10/25/2023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C5883-AC3C-4C66-A650-CE068B79EE69}" type="slidenum">
              <a:rPr lang="en-US" smtClean="0"/>
              <a:t>‹#›</a:t>
            </a:fld>
            <a:endParaRPr lang="en-US" dirty="0"/>
          </a:p>
        </p:txBody>
      </p:sp>
    </p:spTree>
    <p:extLst>
      <p:ext uri="{BB962C8B-B14F-4D97-AF65-F5344CB8AC3E}">
        <p14:creationId xmlns:p14="http://schemas.microsoft.com/office/powerpoint/2010/main" val="190272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www.mnpeip.com/" TargetMode="External"/><Relationship Id="rId2" Type="http://schemas.openxmlformats.org/officeDocument/2006/relationships/hyperlink" Target="http://www.innovomn.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nnovomn.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ttp://www.innovomn.co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1062418"/>
            <a:ext cx="9144000" cy="2387600"/>
          </a:xfrm>
        </p:spPr>
        <p:txBody>
          <a:bodyPr/>
          <a:lstStyle/>
          <a:p>
            <a:r>
              <a:rPr lang="en-US" dirty="0"/>
              <a:t>Public Employees Insurance Program (PEIP)</a:t>
            </a:r>
          </a:p>
        </p:txBody>
      </p:sp>
      <p:sp>
        <p:nvSpPr>
          <p:cNvPr id="3" name="Subtitle 2"/>
          <p:cNvSpPr>
            <a:spLocks noGrp="1"/>
          </p:cNvSpPr>
          <p:nvPr>
            <p:ph type="subTitle" idx="1"/>
          </p:nvPr>
        </p:nvSpPr>
        <p:spPr>
          <a:xfrm>
            <a:off x="0" y="4601782"/>
            <a:ext cx="12192000" cy="750506"/>
          </a:xfrm>
        </p:spPr>
        <p:txBody>
          <a:bodyPr>
            <a:normAutofit fontScale="92500" lnSpcReduction="20000"/>
          </a:bodyPr>
          <a:lstStyle/>
          <a:p>
            <a:r>
              <a:rPr lang="en-US" dirty="0"/>
              <a:t>Introduction and Summary of Benefit</a:t>
            </a:r>
          </a:p>
          <a:p>
            <a:r>
              <a:rPr lang="en-US" dirty="0"/>
              <a:t>PEIP 2024 renewal</a:t>
            </a:r>
          </a:p>
        </p:txBody>
      </p:sp>
      <p:pic>
        <p:nvPicPr>
          <p:cNvPr id="4" name="Picture 3" descr="logo2"/>
          <p:cNvPicPr/>
          <p:nvPr/>
        </p:nvPicPr>
        <p:blipFill>
          <a:blip r:embed="rId2" cstate="print"/>
          <a:srcRect/>
          <a:stretch>
            <a:fillRect/>
          </a:stretch>
        </p:blipFill>
        <p:spPr bwMode="auto">
          <a:xfrm>
            <a:off x="10667999" y="239395"/>
            <a:ext cx="853441" cy="1369949"/>
          </a:xfrm>
          <a:prstGeom prst="rect">
            <a:avLst/>
          </a:prstGeom>
          <a:noFill/>
          <a:ln w="9525">
            <a:noFill/>
            <a:miter lim="800000"/>
            <a:headEnd/>
            <a:tailEnd/>
          </a:ln>
        </p:spPr>
      </p:pic>
    </p:spTree>
    <p:extLst>
      <p:ext uri="{BB962C8B-B14F-4D97-AF65-F5344CB8AC3E}">
        <p14:creationId xmlns:p14="http://schemas.microsoft.com/office/powerpoint/2010/main" val="229736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17656" y="123720"/>
            <a:ext cx="4649491" cy="7486665"/>
          </a:xfrm>
          <a:prstGeom prst="rect">
            <a:avLst/>
          </a:prstGeom>
          <a:noFill/>
        </p:spPr>
        <p:txBody>
          <a:bodyPr wrap="square" rtlCol="0">
            <a:spAutoFit/>
          </a:bodyPr>
          <a:lstStyle/>
          <a:p>
            <a:pPr algn="ctr"/>
            <a:r>
              <a:rPr lang="en-US" sz="2000" b="1" dirty="0">
                <a:solidFill>
                  <a:srgbClr val="800000"/>
                </a:solidFill>
              </a:rPr>
              <a:t>PEIP Plan Documents and Information</a:t>
            </a:r>
          </a:p>
          <a:p>
            <a:pPr algn="ctr"/>
            <a:endParaRPr lang="en-US" sz="900" dirty="0"/>
          </a:p>
          <a:p>
            <a:r>
              <a:rPr lang="en-US" dirty="0"/>
              <a:t>Once enrolled, you will receive two ID cards.</a:t>
            </a:r>
          </a:p>
          <a:p>
            <a:endParaRPr lang="en-US" sz="500" dirty="0"/>
          </a:p>
          <a:p>
            <a:r>
              <a:rPr lang="en-US" dirty="0">
                <a:latin typeface="Berlin Sans FB Demi" panose="020E0802020502020306" pitchFamily="34" charset="0"/>
              </a:rPr>
              <a:t>1) </a:t>
            </a:r>
            <a:r>
              <a:rPr lang="en-US" dirty="0"/>
              <a:t>One ID card is for medical and will come from your network choice (HP, BC).</a:t>
            </a:r>
          </a:p>
          <a:p>
            <a:endParaRPr lang="en-US" sz="600" dirty="0"/>
          </a:p>
          <a:p>
            <a:r>
              <a:rPr lang="en-US" dirty="0">
                <a:latin typeface="Berlin Sans FB Demi" panose="020E0802020502020306" pitchFamily="34" charset="0"/>
              </a:rPr>
              <a:t>2) </a:t>
            </a:r>
            <a:r>
              <a:rPr lang="en-US" dirty="0"/>
              <a:t>The second ID card is for all pharmacy services and will come from CVS Caremark. </a:t>
            </a:r>
          </a:p>
          <a:p>
            <a:pPr algn="ctr"/>
            <a:endParaRPr lang="en-US" sz="1600" dirty="0"/>
          </a:p>
          <a:p>
            <a:pPr algn="ctr"/>
            <a:r>
              <a:rPr lang="en-US" dirty="0"/>
              <a:t>All PEIP plan documents and tools</a:t>
            </a:r>
          </a:p>
          <a:p>
            <a:pPr algn="ctr"/>
            <a:r>
              <a:rPr lang="en-US" dirty="0"/>
              <a:t>are posted on the PEIP website at </a:t>
            </a:r>
          </a:p>
          <a:p>
            <a:pPr algn="ctr"/>
            <a:r>
              <a:rPr lang="en-US" b="1" dirty="0"/>
              <a:t>www.innovomn.com.</a:t>
            </a:r>
          </a:p>
          <a:p>
            <a:endParaRPr lang="en-US" sz="1200" dirty="0"/>
          </a:p>
          <a:p>
            <a:pPr algn="ctr"/>
            <a:r>
              <a:rPr lang="en-US" dirty="0"/>
              <a:t>The website includes Plan Summaries and </a:t>
            </a:r>
          </a:p>
          <a:p>
            <a:pPr algn="ctr"/>
            <a:r>
              <a:rPr lang="en-US" dirty="0"/>
              <a:t>Plan Documents, Statewide Clinic Directory, Summary Benefit Comparisons (SBC’s), Pharmacy Tools and informative Q&amp;A. </a:t>
            </a:r>
          </a:p>
          <a:p>
            <a:pPr algn="ctr"/>
            <a:endParaRPr lang="en-US" sz="1100" dirty="0"/>
          </a:p>
          <a:p>
            <a:pPr algn="ctr"/>
            <a:r>
              <a:rPr lang="en-US" dirty="0"/>
              <a:t>PEIP Customer Service is available from: </a:t>
            </a:r>
          </a:p>
          <a:p>
            <a:pPr algn="ctr"/>
            <a:r>
              <a:rPr lang="en-US" dirty="0"/>
              <a:t>7:30am to 4:30pm</a:t>
            </a:r>
          </a:p>
          <a:p>
            <a:pPr algn="ctr"/>
            <a:endParaRPr lang="en-US" sz="450" dirty="0"/>
          </a:p>
          <a:p>
            <a:pPr algn="ctr"/>
            <a:r>
              <a:rPr lang="en-US" b="1" dirty="0"/>
              <a:t>952-746-3101</a:t>
            </a:r>
          </a:p>
          <a:p>
            <a:pPr algn="ctr"/>
            <a:r>
              <a:rPr lang="en-US" b="1" dirty="0"/>
              <a:t>800-829-5601</a:t>
            </a:r>
          </a:p>
          <a:p>
            <a:pPr algn="ctr"/>
            <a:endParaRPr lang="en-US" sz="1000" dirty="0"/>
          </a:p>
          <a:p>
            <a:pPr algn="ctr"/>
            <a:r>
              <a:rPr lang="en-US" dirty="0"/>
              <a:t>Or eMail your question to</a:t>
            </a:r>
          </a:p>
          <a:p>
            <a:pPr algn="ctr"/>
            <a:endParaRPr lang="en-US" sz="400" dirty="0"/>
          </a:p>
          <a:p>
            <a:pPr algn="ctr"/>
            <a:r>
              <a:rPr lang="en-US" b="1" dirty="0"/>
              <a:t>service@innovomn.com</a:t>
            </a:r>
          </a:p>
          <a:p>
            <a:pPr algn="ctr"/>
            <a:endParaRPr lang="en-US" dirty="0"/>
          </a:p>
          <a:p>
            <a:pPr algn="ctr"/>
            <a:endParaRPr lang="en-US" dirty="0"/>
          </a:p>
          <a:p>
            <a:pPr algn="ctr"/>
            <a:endParaRPr lang="en-US" dirty="0"/>
          </a:p>
        </p:txBody>
      </p:sp>
      <p:sp>
        <p:nvSpPr>
          <p:cNvPr id="5" name="Right Arrow 4"/>
          <p:cNvSpPr/>
          <p:nvPr/>
        </p:nvSpPr>
        <p:spPr>
          <a:xfrm>
            <a:off x="199806" y="6451756"/>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4" name="Picture 3">
            <a:extLst>
              <a:ext uri="{FF2B5EF4-FFF2-40B4-BE49-F238E27FC236}">
                <a16:creationId xmlns:a16="http://schemas.microsoft.com/office/drawing/2014/main" id="{6F3E8702-96F8-DC90-F4CC-E5098951E4B7}"/>
              </a:ext>
            </a:extLst>
          </p:cNvPr>
          <p:cNvPicPr>
            <a:picLocks noChangeAspect="1"/>
          </p:cNvPicPr>
          <p:nvPr/>
        </p:nvPicPr>
        <p:blipFill>
          <a:blip r:embed="rId2"/>
          <a:stretch>
            <a:fillRect/>
          </a:stretch>
        </p:blipFill>
        <p:spPr>
          <a:xfrm>
            <a:off x="964733" y="0"/>
            <a:ext cx="5530719" cy="6858000"/>
          </a:xfrm>
          <a:prstGeom prst="rect">
            <a:avLst/>
          </a:prstGeom>
          <a:effectLst/>
        </p:spPr>
      </p:pic>
    </p:spTree>
    <p:extLst>
      <p:ext uri="{BB962C8B-B14F-4D97-AF65-F5344CB8AC3E}">
        <p14:creationId xmlns:p14="http://schemas.microsoft.com/office/powerpoint/2010/main" val="2822113480"/>
      </p:ext>
    </p:extLst>
  </p:cSld>
  <p:clrMapOvr>
    <a:masterClrMapping/>
  </p:clrMapOvr>
  <p:transition spd="med"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9010" y="2743200"/>
            <a:ext cx="2355743" cy="584775"/>
          </a:xfrm>
          <a:prstGeom prst="rect">
            <a:avLst/>
          </a:prstGeom>
          <a:noFill/>
        </p:spPr>
        <p:txBody>
          <a:bodyPr wrap="square" rtlCol="0">
            <a:spAutoFit/>
          </a:bodyPr>
          <a:lstStyle/>
          <a:p>
            <a:r>
              <a:rPr lang="en-US" sz="3200" b="1" dirty="0">
                <a:solidFill>
                  <a:srgbClr val="800000"/>
                </a:solidFill>
              </a:rPr>
              <a:t>High Plan </a:t>
            </a:r>
          </a:p>
        </p:txBody>
      </p:sp>
    </p:spTree>
    <p:extLst>
      <p:ext uri="{BB962C8B-B14F-4D97-AF65-F5344CB8AC3E}">
        <p14:creationId xmlns:p14="http://schemas.microsoft.com/office/powerpoint/2010/main" val="1588471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03622" y="910817"/>
            <a:ext cx="3611105" cy="3231654"/>
          </a:xfrm>
          <a:prstGeom prst="rect">
            <a:avLst/>
          </a:prstGeom>
          <a:noFill/>
        </p:spPr>
        <p:txBody>
          <a:bodyPr wrap="square" rtlCol="0">
            <a:spAutoFit/>
          </a:bodyPr>
          <a:lstStyle/>
          <a:p>
            <a:pPr algn="ctr"/>
            <a:r>
              <a:rPr lang="en-US" sz="2400" b="1" dirty="0">
                <a:solidFill>
                  <a:srgbClr val="800000"/>
                </a:solidFill>
              </a:rPr>
              <a:t>Advantage High plan</a:t>
            </a:r>
          </a:p>
          <a:p>
            <a:pPr algn="ctr"/>
            <a:r>
              <a:rPr lang="en-US" dirty="0"/>
              <a:t>Highest benefit level</a:t>
            </a:r>
          </a:p>
          <a:p>
            <a:pPr algn="ctr"/>
            <a:r>
              <a:rPr lang="en-US" dirty="0"/>
              <a:t>(Highest payroll deduction)</a:t>
            </a:r>
          </a:p>
          <a:p>
            <a:endParaRPr lang="en-US" dirty="0"/>
          </a:p>
          <a:p>
            <a:endParaRPr lang="en-US" dirty="0"/>
          </a:p>
          <a:p>
            <a:pPr algn="ctr"/>
            <a:r>
              <a:rPr lang="en-US" b="1" dirty="0"/>
              <a:t>Preventive Routine Care </a:t>
            </a:r>
          </a:p>
          <a:p>
            <a:pPr algn="ctr"/>
            <a:r>
              <a:rPr lang="en-US" b="1" dirty="0"/>
              <a:t>covered at 100%</a:t>
            </a:r>
          </a:p>
          <a:p>
            <a:pPr algn="ctr"/>
            <a:endParaRPr lang="en-US" b="1" dirty="0"/>
          </a:p>
          <a:p>
            <a:pPr algn="ctr"/>
            <a:r>
              <a:rPr lang="en-US" b="1" dirty="0"/>
              <a:t>Network Convenience Clinics and Online Care Clinics</a:t>
            </a:r>
          </a:p>
          <a:p>
            <a:pPr algn="ctr"/>
            <a:r>
              <a:rPr lang="en-US" b="1" dirty="0"/>
              <a:t>Covered at 100%</a:t>
            </a:r>
          </a:p>
        </p:txBody>
      </p:sp>
      <p:sp>
        <p:nvSpPr>
          <p:cNvPr id="2" name="Right Arrow 1"/>
          <p:cNvSpPr/>
          <p:nvPr/>
        </p:nvSpPr>
        <p:spPr>
          <a:xfrm>
            <a:off x="205833" y="156316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graphicFrame>
        <p:nvGraphicFramePr>
          <p:cNvPr id="19" name="Table 18">
            <a:extLst>
              <a:ext uri="{FF2B5EF4-FFF2-40B4-BE49-F238E27FC236}">
                <a16:creationId xmlns:a16="http://schemas.microsoft.com/office/drawing/2014/main" id="{3B45FE1F-1BCF-FB1E-1565-1D289B754F82}"/>
              </a:ext>
            </a:extLst>
          </p:cNvPr>
          <p:cNvGraphicFramePr>
            <a:graphicFrameLocks noGrp="1"/>
          </p:cNvGraphicFramePr>
          <p:nvPr>
            <p:extLst>
              <p:ext uri="{D42A27DB-BD31-4B8C-83A1-F6EECF244321}">
                <p14:modId xmlns:p14="http://schemas.microsoft.com/office/powerpoint/2010/main" val="1301756812"/>
              </p:ext>
            </p:extLst>
          </p:nvPr>
        </p:nvGraphicFramePr>
        <p:xfrm>
          <a:off x="1170480" y="1137221"/>
          <a:ext cx="6376021" cy="5221633"/>
        </p:xfrm>
        <a:graphic>
          <a:graphicData uri="http://schemas.openxmlformats.org/drawingml/2006/table">
            <a:tbl>
              <a:tblPr>
                <a:tableStyleId>{5C22544A-7EE6-4342-B048-85BDC9FD1C3A}</a:tableStyleId>
              </a:tblPr>
              <a:tblGrid>
                <a:gridCol w="1985974">
                  <a:extLst>
                    <a:ext uri="{9D8B030D-6E8A-4147-A177-3AD203B41FA5}">
                      <a16:colId xmlns:a16="http://schemas.microsoft.com/office/drawing/2014/main" val="2623915620"/>
                    </a:ext>
                  </a:extLst>
                </a:gridCol>
                <a:gridCol w="1102738">
                  <a:extLst>
                    <a:ext uri="{9D8B030D-6E8A-4147-A177-3AD203B41FA5}">
                      <a16:colId xmlns:a16="http://schemas.microsoft.com/office/drawing/2014/main" val="2187691227"/>
                    </a:ext>
                  </a:extLst>
                </a:gridCol>
                <a:gridCol w="1092285">
                  <a:extLst>
                    <a:ext uri="{9D8B030D-6E8A-4147-A177-3AD203B41FA5}">
                      <a16:colId xmlns:a16="http://schemas.microsoft.com/office/drawing/2014/main" val="1226494791"/>
                    </a:ext>
                  </a:extLst>
                </a:gridCol>
                <a:gridCol w="1084156">
                  <a:extLst>
                    <a:ext uri="{9D8B030D-6E8A-4147-A177-3AD203B41FA5}">
                      <a16:colId xmlns:a16="http://schemas.microsoft.com/office/drawing/2014/main" val="1468458256"/>
                    </a:ext>
                  </a:extLst>
                </a:gridCol>
                <a:gridCol w="1110868">
                  <a:extLst>
                    <a:ext uri="{9D8B030D-6E8A-4147-A177-3AD203B41FA5}">
                      <a16:colId xmlns:a16="http://schemas.microsoft.com/office/drawing/2014/main" val="3411910973"/>
                    </a:ext>
                  </a:extLst>
                </a:gridCol>
              </a:tblGrid>
              <a:tr h="118249">
                <a:tc>
                  <a:txBody>
                    <a:bodyPr/>
                    <a:lstStyle/>
                    <a:p>
                      <a:pPr marL="0" marR="0">
                        <a:lnSpc>
                          <a:spcPct val="107000"/>
                        </a:lnSpc>
                        <a:spcBef>
                          <a:spcPts val="0"/>
                        </a:spcBef>
                        <a:spcAft>
                          <a:spcPts val="0"/>
                        </a:spcAft>
                      </a:pPr>
                      <a:r>
                        <a:rPr lang="en-US" sz="700" kern="100">
                          <a:effectLst/>
                        </a:rPr>
                        <a:t>Benefit Provision</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1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2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3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4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extLst>
                  <a:ext uri="{0D108BD9-81ED-4DB2-BD59-A6C34878D82A}">
                    <a16:rowId xmlns:a16="http://schemas.microsoft.com/office/drawing/2014/main" val="678484945"/>
                  </a:ext>
                </a:extLst>
              </a:tr>
              <a:tr h="1073424">
                <a:tc>
                  <a:txBody>
                    <a:bodyPr/>
                    <a:lstStyle/>
                    <a:p>
                      <a:pPr marL="0" marR="0">
                        <a:lnSpc>
                          <a:spcPct val="107000"/>
                        </a:lnSpc>
                        <a:spcBef>
                          <a:spcPts val="0"/>
                        </a:spcBef>
                        <a:spcAft>
                          <a:spcPts val="0"/>
                        </a:spcAft>
                      </a:pPr>
                      <a:r>
                        <a:rPr lang="en-US" sz="700" kern="100" dirty="0">
                          <a:effectLst/>
                        </a:rPr>
                        <a:t>A. Preventive Care Services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medical exams, cancer screening</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Child health preventive services, routine</a:t>
                      </a:r>
                      <a:endParaRPr lang="en-US" sz="1000" kern="100" dirty="0">
                        <a:effectLst/>
                      </a:endParaRPr>
                    </a:p>
                    <a:p>
                      <a:pPr marL="0" marR="0">
                        <a:lnSpc>
                          <a:spcPct val="107000"/>
                        </a:lnSpc>
                        <a:spcBef>
                          <a:spcPts val="0"/>
                        </a:spcBef>
                        <a:spcAft>
                          <a:spcPts val="0"/>
                        </a:spcAft>
                      </a:pPr>
                      <a:r>
                        <a:rPr lang="en-US" sz="700" kern="100" dirty="0">
                          <a:effectLst/>
                        </a:rPr>
                        <a: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Prenatal and postnatal care and exams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Adult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eye and hearing exams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dirty="0">
                          <a:effectLst/>
                        </a:rPr>
                        <a:t>Nothing</a:t>
                      </a:r>
                      <a:endParaRPr lang="en-US" sz="1000" kern="100" dirty="0">
                        <a:effectLst/>
                      </a:endParaRPr>
                    </a:p>
                    <a:p>
                      <a:pPr marL="0" marR="0" algn="ctr">
                        <a:lnSpc>
                          <a:spcPct val="107000"/>
                        </a:lnSpc>
                        <a:spcBef>
                          <a:spcPts val="0"/>
                        </a:spcBef>
                        <a:spcAft>
                          <a:spcPts val="0"/>
                        </a:spcAft>
                      </a:pPr>
                      <a:r>
                        <a:rPr lang="en-US" sz="700" kern="100" dirty="0">
                          <a:effectLst/>
                        </a:rPr>
                        <a:t> </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590926469"/>
                  </a:ext>
                </a:extLst>
              </a:tr>
              <a:tr h="313507">
                <a:tc>
                  <a:txBody>
                    <a:bodyPr/>
                    <a:lstStyle/>
                    <a:p>
                      <a:pPr marL="0" marR="0">
                        <a:lnSpc>
                          <a:spcPct val="107000"/>
                        </a:lnSpc>
                        <a:spcBef>
                          <a:spcPts val="0"/>
                        </a:spcBef>
                        <a:spcAft>
                          <a:spcPts val="0"/>
                        </a:spcAft>
                      </a:pPr>
                      <a:r>
                        <a:rPr lang="en-US" sz="700" kern="100">
                          <a:effectLst/>
                        </a:rPr>
                        <a:t>B. Annual First Dollar Deductible </a:t>
                      </a:r>
                      <a:r>
                        <a:rPr lang="en-US" sz="900" kern="100">
                          <a:effectLst/>
                        </a:rPr>
                        <a:t>*</a:t>
                      </a:r>
                      <a:endParaRPr lang="en-US" sz="1000" kern="100">
                        <a:effectLst/>
                      </a:endParaRPr>
                    </a:p>
                    <a:p>
                      <a:pPr marL="0" marR="0">
                        <a:lnSpc>
                          <a:spcPct val="107000"/>
                        </a:lnSpc>
                        <a:spcBef>
                          <a:spcPts val="0"/>
                        </a:spcBef>
                        <a:spcAft>
                          <a:spcPts val="0"/>
                        </a:spcAft>
                      </a:pPr>
                      <a:r>
                        <a:rPr lang="en-US" sz="700" kern="100">
                          <a:effectLst/>
                        </a:rPr>
                        <a:t>    (single/family)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$250 / 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$400 / 800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$750 / 1,500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$1,500 / 3,000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97927449"/>
                  </a:ext>
                </a:extLst>
              </a:tr>
              <a:tr h="833375">
                <a:tc>
                  <a:txBody>
                    <a:bodyPr/>
                    <a:lstStyle/>
                    <a:p>
                      <a:pPr marL="0" marR="0">
                        <a:lnSpc>
                          <a:spcPct val="107000"/>
                        </a:lnSpc>
                        <a:spcBef>
                          <a:spcPts val="0"/>
                        </a:spcBef>
                        <a:spcAft>
                          <a:spcPts val="0"/>
                        </a:spcAft>
                      </a:pPr>
                      <a:r>
                        <a:rPr lang="en-US" sz="700" kern="100">
                          <a:effectLst/>
                        </a:rPr>
                        <a:t>C. Office visits for Illness/Injury, for Outpatient</a:t>
                      </a:r>
                      <a:endParaRPr lang="en-US" sz="1000" kern="100">
                        <a:effectLst/>
                      </a:endParaRPr>
                    </a:p>
                    <a:p>
                      <a:pPr marL="0" marR="0">
                        <a:lnSpc>
                          <a:spcPct val="107000"/>
                        </a:lnSpc>
                        <a:spcBef>
                          <a:spcPts val="0"/>
                        </a:spcBef>
                        <a:spcAft>
                          <a:spcPts val="0"/>
                        </a:spcAft>
                      </a:pPr>
                      <a:r>
                        <a:rPr lang="en-US" sz="700" kern="100">
                          <a:effectLst/>
                        </a:rPr>
                        <a:t>     Physical, Occupational or Speech Therapy,</a:t>
                      </a:r>
                      <a:endParaRPr lang="en-US" sz="1000" kern="100">
                        <a:effectLst/>
                      </a:endParaRPr>
                    </a:p>
                    <a:p>
                      <a:pPr marL="0" marR="0">
                        <a:lnSpc>
                          <a:spcPct val="107000"/>
                        </a:lnSpc>
                        <a:spcBef>
                          <a:spcPts val="0"/>
                        </a:spcBef>
                        <a:spcAft>
                          <a:spcPts val="0"/>
                        </a:spcAft>
                      </a:pPr>
                      <a:r>
                        <a:rPr lang="en-US" sz="700" kern="100">
                          <a:effectLst/>
                        </a:rPr>
                        <a:t>     and Urgent Care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visits in a physician’s office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Chiropractic services</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Urgent Care clinic visits (in &amp; out of network)</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$30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$65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$85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4056693738"/>
                  </a:ext>
                </a:extLst>
              </a:tr>
              <a:tr h="353609">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office visits for mental health and chemical dependency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$70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567111320"/>
                  </a:ext>
                </a:extLst>
              </a:tr>
              <a:tr h="203576">
                <a:tc>
                  <a:txBody>
                    <a:bodyPr/>
                    <a:lstStyle/>
                    <a:p>
                      <a:pPr marL="0" marR="0">
                        <a:lnSpc>
                          <a:spcPct val="107000"/>
                        </a:lnSpc>
                        <a:spcBef>
                          <a:spcPts val="0"/>
                        </a:spcBef>
                        <a:spcAft>
                          <a:spcPts val="0"/>
                        </a:spcAft>
                      </a:pPr>
                      <a:r>
                        <a:rPr lang="en-US" sz="700" kern="100">
                          <a:effectLst/>
                        </a:rPr>
                        <a:t>D. Network Convenience Clinics &amp; Online Care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744260480"/>
                  </a:ext>
                </a:extLst>
              </a:tr>
              <a:tr h="353743">
                <a:tc>
                  <a:txBody>
                    <a:bodyPr/>
                    <a:lstStyle/>
                    <a:p>
                      <a:pPr marL="0" marR="0">
                        <a:lnSpc>
                          <a:spcPct val="107000"/>
                        </a:lnSpc>
                        <a:spcBef>
                          <a:spcPts val="0"/>
                        </a:spcBef>
                        <a:spcAft>
                          <a:spcPts val="0"/>
                        </a:spcAft>
                      </a:pPr>
                      <a:r>
                        <a:rPr lang="en-US" sz="700" kern="100">
                          <a:effectLst/>
                        </a:rPr>
                        <a:t>E. Emergency Care (in or out of network)</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Emergency care received in a hospital</a:t>
                      </a:r>
                      <a:endParaRPr lang="en-US" sz="1000" kern="100">
                        <a:effectLst/>
                      </a:endParaRPr>
                    </a:p>
                    <a:p>
                      <a:pPr marL="0" marR="0">
                        <a:lnSpc>
                          <a:spcPct val="107000"/>
                        </a:lnSpc>
                        <a:spcBef>
                          <a:spcPts val="0"/>
                        </a:spcBef>
                        <a:spcAft>
                          <a:spcPts val="0"/>
                        </a:spcAft>
                      </a:pPr>
                      <a:r>
                        <a:rPr lang="en-US" sz="700" kern="100">
                          <a:effectLst/>
                        </a:rPr>
                        <a:t>     emergency room</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$125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244665113"/>
                  </a:ext>
                </a:extLst>
              </a:tr>
              <a:tr h="353609">
                <a:tc>
                  <a:txBody>
                    <a:bodyPr/>
                    <a:lstStyle/>
                    <a:p>
                      <a:pPr marL="0" marR="0">
                        <a:lnSpc>
                          <a:spcPct val="107000"/>
                        </a:lnSpc>
                        <a:spcBef>
                          <a:spcPts val="0"/>
                        </a:spcBef>
                        <a:spcAft>
                          <a:spcPts val="0"/>
                        </a:spcAft>
                      </a:pPr>
                      <a:r>
                        <a:rPr lang="en-US" sz="700" kern="100">
                          <a:effectLst/>
                        </a:rPr>
                        <a:t>F. Inpatient Hospital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129635871"/>
                  </a:ext>
                </a:extLst>
              </a:tr>
              <a:tr h="353609">
                <a:tc>
                  <a:txBody>
                    <a:bodyPr/>
                    <a:lstStyle/>
                    <a:p>
                      <a:pPr marL="0" marR="0">
                        <a:lnSpc>
                          <a:spcPct val="107000"/>
                        </a:lnSpc>
                        <a:spcBef>
                          <a:spcPts val="0"/>
                        </a:spcBef>
                        <a:spcAft>
                          <a:spcPts val="0"/>
                        </a:spcAft>
                      </a:pPr>
                      <a:r>
                        <a:rPr lang="en-US" sz="700" kern="100">
                          <a:effectLst/>
                        </a:rPr>
                        <a:t>G. Outpatient Surgery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$60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837832981"/>
                  </a:ext>
                </a:extLst>
              </a:tr>
              <a:tr h="166933">
                <a:tc>
                  <a:txBody>
                    <a:bodyPr/>
                    <a:lstStyle/>
                    <a:p>
                      <a:pPr marL="0" marR="0">
                        <a:lnSpc>
                          <a:spcPct val="107000"/>
                        </a:lnSpc>
                        <a:spcBef>
                          <a:spcPts val="0"/>
                        </a:spcBef>
                        <a:spcAft>
                          <a:spcPts val="0"/>
                        </a:spcAft>
                      </a:pPr>
                      <a:r>
                        <a:rPr lang="en-US" sz="700" kern="100">
                          <a:effectLst/>
                        </a:rPr>
                        <a:t>H.  Hospice and Skilled Nursing Facility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092084128"/>
                  </a:ext>
                </a:extLst>
              </a:tr>
              <a:tr h="245222">
                <a:tc>
                  <a:txBody>
                    <a:bodyPr/>
                    <a:lstStyle/>
                    <a:p>
                      <a:pPr marL="0" marR="0">
                        <a:lnSpc>
                          <a:spcPct val="107000"/>
                        </a:lnSpc>
                        <a:spcBef>
                          <a:spcPts val="0"/>
                        </a:spcBef>
                        <a:spcAft>
                          <a:spcPts val="0"/>
                        </a:spcAft>
                      </a:pPr>
                      <a:r>
                        <a:rPr lang="en-US" sz="700" kern="100">
                          <a:effectLst/>
                        </a:rPr>
                        <a:t>I.   Prosthetics and Durable Medical</a:t>
                      </a:r>
                      <a:endParaRPr lang="en-US" sz="1000" kern="100">
                        <a:effectLst/>
                      </a:endParaRPr>
                    </a:p>
                    <a:p>
                      <a:pPr marL="0" marR="0">
                        <a:lnSpc>
                          <a:spcPct val="107000"/>
                        </a:lnSpc>
                        <a:spcBef>
                          <a:spcPts val="0"/>
                        </a:spcBef>
                        <a:spcAft>
                          <a:spcPts val="0"/>
                        </a:spcAft>
                      </a:pPr>
                      <a:r>
                        <a:rPr lang="en-US" sz="700" kern="100">
                          <a:effectLst/>
                        </a:rPr>
                        <a:t>     Equipment</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502072066"/>
                  </a:ext>
                </a:extLst>
              </a:tr>
              <a:tr h="499168">
                <a:tc>
                  <a:txBody>
                    <a:bodyPr/>
                    <a:lstStyle/>
                    <a:p>
                      <a:pPr marL="0" marR="0">
                        <a:lnSpc>
                          <a:spcPct val="107000"/>
                        </a:lnSpc>
                        <a:spcBef>
                          <a:spcPts val="0"/>
                        </a:spcBef>
                        <a:spcAft>
                          <a:spcPts val="0"/>
                        </a:spcAft>
                      </a:pPr>
                      <a:r>
                        <a:rPr lang="en-US" sz="700" kern="100">
                          <a:effectLst/>
                        </a:rPr>
                        <a:t>J. Lab (including allergy shots), Pathology,</a:t>
                      </a:r>
                      <a:endParaRPr lang="en-US" sz="1000" kern="100">
                        <a:effectLst/>
                      </a:endParaRPr>
                    </a:p>
                    <a:p>
                      <a:pPr marL="0" marR="0">
                        <a:lnSpc>
                          <a:spcPct val="107000"/>
                        </a:lnSpc>
                        <a:spcBef>
                          <a:spcPts val="0"/>
                        </a:spcBef>
                        <a:spcAft>
                          <a:spcPts val="0"/>
                        </a:spcAft>
                      </a:pPr>
                      <a:r>
                        <a:rPr lang="en-US" sz="700" kern="100">
                          <a:effectLst/>
                        </a:rPr>
                        <a:t>    and X-ray (not included as part of preventive</a:t>
                      </a:r>
                      <a:endParaRPr lang="en-US" sz="1000" kern="100">
                        <a:effectLst/>
                      </a:endParaRPr>
                    </a:p>
                    <a:p>
                      <a:pPr marL="0" marR="0">
                        <a:lnSpc>
                          <a:spcPct val="107000"/>
                        </a:lnSpc>
                        <a:spcBef>
                          <a:spcPts val="0"/>
                        </a:spcBef>
                        <a:spcAft>
                          <a:spcPts val="0"/>
                        </a:spcAft>
                      </a:pPr>
                      <a:r>
                        <a:rPr lang="en-US" sz="700" kern="100">
                          <a:effectLst/>
                        </a:rPr>
                        <a:t>    care and not subject to office visit or facility</a:t>
                      </a:r>
                      <a:endParaRPr lang="en-US" sz="1000" kern="100">
                        <a:effectLst/>
                      </a:endParaRPr>
                    </a:p>
                    <a:p>
                      <a:pPr marL="0" marR="0">
                        <a:lnSpc>
                          <a:spcPct val="107000"/>
                        </a:lnSpc>
                        <a:spcBef>
                          <a:spcPts val="0"/>
                        </a:spcBef>
                        <a:spcAft>
                          <a:spcPts val="0"/>
                        </a:spcAft>
                      </a:pPr>
                      <a:r>
                        <a:rPr lang="en-US" sz="700" kern="100">
                          <a:effectLst/>
                        </a:rPr>
                        <a:t>    copayments)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964766542"/>
                  </a:ext>
                </a:extLst>
              </a:tr>
              <a:tr h="353609">
                <a:tc>
                  <a:txBody>
                    <a:bodyPr/>
                    <a:lstStyle/>
                    <a:p>
                      <a:pPr marL="0" marR="0">
                        <a:lnSpc>
                          <a:spcPct val="107000"/>
                        </a:lnSpc>
                        <a:spcBef>
                          <a:spcPts val="0"/>
                        </a:spcBef>
                        <a:spcAft>
                          <a:spcPts val="0"/>
                        </a:spcAft>
                      </a:pPr>
                      <a:r>
                        <a:rPr lang="en-US" sz="700" kern="100">
                          <a:effectLst/>
                        </a:rPr>
                        <a:t>K. MRI/CT Scans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dirty="0">
                          <a:effectLst/>
                        </a:rPr>
                        <a:t>30% coinsurance</a:t>
                      </a:r>
                      <a:endParaRPr lang="en-US" sz="1000" kern="100" dirty="0">
                        <a:effectLst/>
                      </a:endParaRPr>
                    </a:p>
                    <a:p>
                      <a:pPr marL="0" marR="0">
                        <a:lnSpc>
                          <a:spcPct val="107000"/>
                        </a:lnSpc>
                        <a:spcBef>
                          <a:spcPts val="0"/>
                        </a:spcBef>
                        <a:spcAft>
                          <a:spcPts val="0"/>
                        </a:spcAft>
                      </a:pPr>
                      <a:r>
                        <a:rPr lang="en-US" sz="700" kern="100" dirty="0">
                          <a:effectLst/>
                        </a:rPr>
                        <a:t>annual deductible applies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470102476"/>
                  </a:ext>
                </a:extLst>
              </a:tr>
            </a:tbl>
          </a:graphicData>
        </a:graphic>
      </p:graphicFrame>
      <p:sp>
        <p:nvSpPr>
          <p:cNvPr id="20" name="Rectangle 5">
            <a:extLst>
              <a:ext uri="{FF2B5EF4-FFF2-40B4-BE49-F238E27FC236}">
                <a16:creationId xmlns:a16="http://schemas.microsoft.com/office/drawing/2014/main" id="{9158C73E-B77A-2F9B-676A-68280EACC2FF}"/>
              </a:ext>
            </a:extLst>
          </p:cNvPr>
          <p:cNvSpPr>
            <a:spLocks noChangeArrowheads="1"/>
          </p:cNvSpPr>
          <p:nvPr/>
        </p:nvSpPr>
        <p:spPr bwMode="auto">
          <a:xfrm>
            <a:off x="1089793" y="197142"/>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ight Arrow 1">
            <a:extLst>
              <a:ext uri="{FF2B5EF4-FFF2-40B4-BE49-F238E27FC236}">
                <a16:creationId xmlns:a16="http://schemas.microsoft.com/office/drawing/2014/main" id="{0852CE68-8069-FAC4-29AF-5FC83F0FC764}"/>
              </a:ext>
            </a:extLst>
          </p:cNvPr>
          <p:cNvSpPr/>
          <p:nvPr/>
        </p:nvSpPr>
        <p:spPr>
          <a:xfrm>
            <a:off x="205833" y="3748037"/>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2587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77930" y="414145"/>
            <a:ext cx="4058478" cy="6124754"/>
          </a:xfrm>
          <a:prstGeom prst="rect">
            <a:avLst/>
          </a:prstGeom>
          <a:noFill/>
        </p:spPr>
        <p:txBody>
          <a:bodyPr wrap="square" rtlCol="0">
            <a:spAutoFit/>
          </a:bodyPr>
          <a:lstStyle/>
          <a:p>
            <a:pPr algn="ctr"/>
            <a:r>
              <a:rPr lang="en-US" sz="2400" b="1" dirty="0">
                <a:solidFill>
                  <a:srgbClr val="800000"/>
                </a:solidFill>
              </a:rPr>
              <a:t>Advantage High plan</a:t>
            </a:r>
          </a:p>
          <a:p>
            <a:endParaRPr lang="en-US" sz="1200" dirty="0"/>
          </a:p>
          <a:p>
            <a:r>
              <a:rPr lang="en-US" sz="1600" b="1" dirty="0"/>
              <a:t>Prescription Drugs </a:t>
            </a:r>
          </a:p>
          <a:p>
            <a:endParaRPr lang="en-US" sz="1600" dirty="0"/>
          </a:p>
          <a:p>
            <a:r>
              <a:rPr lang="en-US" sz="1600" dirty="0"/>
              <a:t>No Deductible</a:t>
            </a:r>
          </a:p>
          <a:p>
            <a:r>
              <a:rPr lang="en-US" sz="1600" dirty="0"/>
              <a:t>Copay per 30 day supply</a:t>
            </a:r>
          </a:p>
          <a:p>
            <a:endParaRPr lang="en-US" sz="1600" dirty="0"/>
          </a:p>
          <a:p>
            <a:r>
              <a:rPr lang="en-US" sz="1600" dirty="0"/>
              <a:t>Typically tiers are broken out …</a:t>
            </a:r>
          </a:p>
          <a:p>
            <a:r>
              <a:rPr lang="en-US" sz="1600" dirty="0"/>
              <a:t>Tier 1 – $18, generic &amp; common name brand</a:t>
            </a:r>
          </a:p>
          <a:p>
            <a:r>
              <a:rPr lang="en-US" sz="1600" dirty="0"/>
              <a:t>Tier 2 – $30, name brand, some generic &amp;   specialty</a:t>
            </a:r>
          </a:p>
          <a:p>
            <a:r>
              <a:rPr lang="en-US" sz="1600" dirty="0"/>
              <a:t>Tier 3 – $55,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 www.innovomn.com</a:t>
            </a:r>
          </a:p>
          <a:p>
            <a:endParaRPr lang="en-US" sz="1600" dirty="0"/>
          </a:p>
          <a:p>
            <a:r>
              <a:rPr lang="en-US" sz="1600" dirty="0"/>
              <a:t>RX Out of Pocket Max - $1,050/$2,100</a:t>
            </a:r>
          </a:p>
          <a:p>
            <a:endParaRPr lang="en-US" sz="1600" dirty="0"/>
          </a:p>
          <a:p>
            <a:r>
              <a:rPr lang="en-US" sz="1600" dirty="0"/>
              <a:t>Mail Order for 90 day medications for 2 copays</a:t>
            </a:r>
          </a:p>
          <a:p>
            <a:r>
              <a:rPr lang="en-US" sz="1600" dirty="0"/>
              <a:t>(also available at retail CVS pharmacies)</a:t>
            </a:r>
          </a:p>
          <a:p>
            <a:endParaRPr lang="en-US" dirty="0"/>
          </a:p>
        </p:txBody>
      </p:sp>
      <p:sp>
        <p:nvSpPr>
          <p:cNvPr id="7" name="Right Arrow 6"/>
          <p:cNvSpPr/>
          <p:nvPr/>
        </p:nvSpPr>
        <p:spPr>
          <a:xfrm>
            <a:off x="154048" y="4256867"/>
            <a:ext cx="45543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6" name="Right Arrow 5"/>
          <p:cNvSpPr/>
          <p:nvPr/>
        </p:nvSpPr>
        <p:spPr>
          <a:xfrm>
            <a:off x="154047" y="4836455"/>
            <a:ext cx="45543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3" name="Rectangle 5">
            <a:extLst>
              <a:ext uri="{FF2B5EF4-FFF2-40B4-BE49-F238E27FC236}">
                <a16:creationId xmlns:a16="http://schemas.microsoft.com/office/drawing/2014/main" id="{3CEC309F-B559-45CA-0C19-36BA4BEA62FB}"/>
              </a:ext>
            </a:extLst>
          </p:cNvPr>
          <p:cNvSpPr>
            <a:spLocks noChangeArrowheads="1"/>
          </p:cNvSpPr>
          <p:nvPr/>
        </p:nvSpPr>
        <p:spPr bwMode="auto">
          <a:xfrm>
            <a:off x="700491" y="192080"/>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2909E56A-17D5-31A6-584F-13D8CF6EE748}"/>
              </a:ext>
            </a:extLst>
          </p:cNvPr>
          <p:cNvGraphicFramePr>
            <a:graphicFrameLocks noGrp="1"/>
          </p:cNvGraphicFramePr>
          <p:nvPr>
            <p:extLst>
              <p:ext uri="{D42A27DB-BD31-4B8C-83A1-F6EECF244321}">
                <p14:modId xmlns:p14="http://schemas.microsoft.com/office/powerpoint/2010/main" val="353141629"/>
              </p:ext>
            </p:extLst>
          </p:nvPr>
        </p:nvGraphicFramePr>
        <p:xfrm>
          <a:off x="704635" y="1010977"/>
          <a:ext cx="7182065" cy="4713548"/>
        </p:xfrm>
        <a:graphic>
          <a:graphicData uri="http://schemas.openxmlformats.org/drawingml/2006/table">
            <a:tbl>
              <a:tblPr>
                <a:tableStyleId>{5C22544A-7EE6-4342-B048-85BDC9FD1C3A}</a:tableStyleId>
              </a:tblPr>
              <a:tblGrid>
                <a:gridCol w="2237036">
                  <a:extLst>
                    <a:ext uri="{9D8B030D-6E8A-4147-A177-3AD203B41FA5}">
                      <a16:colId xmlns:a16="http://schemas.microsoft.com/office/drawing/2014/main" val="1461136054"/>
                    </a:ext>
                  </a:extLst>
                </a:gridCol>
                <a:gridCol w="1242144">
                  <a:extLst>
                    <a:ext uri="{9D8B030D-6E8A-4147-A177-3AD203B41FA5}">
                      <a16:colId xmlns:a16="http://schemas.microsoft.com/office/drawing/2014/main" val="4088349590"/>
                    </a:ext>
                  </a:extLst>
                </a:gridCol>
                <a:gridCol w="1230370">
                  <a:extLst>
                    <a:ext uri="{9D8B030D-6E8A-4147-A177-3AD203B41FA5}">
                      <a16:colId xmlns:a16="http://schemas.microsoft.com/office/drawing/2014/main" val="640414743"/>
                    </a:ext>
                  </a:extLst>
                </a:gridCol>
                <a:gridCol w="1221213">
                  <a:extLst>
                    <a:ext uri="{9D8B030D-6E8A-4147-A177-3AD203B41FA5}">
                      <a16:colId xmlns:a16="http://schemas.microsoft.com/office/drawing/2014/main" val="1482464662"/>
                    </a:ext>
                  </a:extLst>
                </a:gridCol>
                <a:gridCol w="1251302">
                  <a:extLst>
                    <a:ext uri="{9D8B030D-6E8A-4147-A177-3AD203B41FA5}">
                      <a16:colId xmlns:a16="http://schemas.microsoft.com/office/drawing/2014/main" val="483070361"/>
                    </a:ext>
                  </a:extLst>
                </a:gridCol>
              </a:tblGrid>
              <a:tr h="164900">
                <a:tc>
                  <a:txBody>
                    <a:bodyPr/>
                    <a:lstStyle/>
                    <a:p>
                      <a:pPr marL="0" marR="0">
                        <a:lnSpc>
                          <a:spcPct val="107000"/>
                        </a:lnSpc>
                        <a:spcBef>
                          <a:spcPts val="0"/>
                        </a:spcBef>
                        <a:spcAft>
                          <a:spcPts val="0"/>
                        </a:spcAft>
                      </a:pPr>
                      <a:r>
                        <a:rPr lang="en-US" sz="850" kern="100">
                          <a:effectLst/>
                        </a:rPr>
                        <a:t>Benefit Provision</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1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2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3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4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80528544"/>
                  </a:ext>
                </a:extLst>
              </a:tr>
              <a:tr h="685098">
                <a:tc>
                  <a:txBody>
                    <a:bodyPr/>
                    <a:lstStyle/>
                    <a:p>
                      <a:pPr marL="0" marR="0">
                        <a:lnSpc>
                          <a:spcPct val="107000"/>
                        </a:lnSpc>
                        <a:spcBef>
                          <a:spcPts val="0"/>
                        </a:spcBef>
                        <a:spcAft>
                          <a:spcPts val="0"/>
                        </a:spcAft>
                      </a:pPr>
                      <a:r>
                        <a:rPr lang="en-US" sz="850" kern="100" dirty="0">
                          <a:effectLst/>
                        </a:rPr>
                        <a:t>J. Lab (including allergy shots), Pathology,</a:t>
                      </a:r>
                      <a:endParaRPr lang="en-US" sz="1200" kern="100" dirty="0">
                        <a:effectLst/>
                      </a:endParaRPr>
                    </a:p>
                    <a:p>
                      <a:pPr marL="0" marR="0">
                        <a:lnSpc>
                          <a:spcPct val="107000"/>
                        </a:lnSpc>
                        <a:spcBef>
                          <a:spcPts val="0"/>
                        </a:spcBef>
                        <a:spcAft>
                          <a:spcPts val="0"/>
                        </a:spcAft>
                      </a:pPr>
                      <a:r>
                        <a:rPr lang="en-US" sz="850" kern="100" dirty="0">
                          <a:effectLst/>
                        </a:rPr>
                        <a:t>    and X-ray (not included as part of </a:t>
                      </a:r>
                    </a:p>
                    <a:p>
                      <a:pPr marL="0" marR="0">
                        <a:lnSpc>
                          <a:spcPct val="107000"/>
                        </a:lnSpc>
                        <a:spcBef>
                          <a:spcPts val="0"/>
                        </a:spcBef>
                        <a:spcAft>
                          <a:spcPts val="0"/>
                        </a:spcAft>
                      </a:pPr>
                      <a:r>
                        <a:rPr lang="en-US" sz="850" kern="100" dirty="0">
                          <a:effectLst/>
                        </a:rPr>
                        <a:t>    preventive care and not subject to office </a:t>
                      </a:r>
                    </a:p>
                    <a:p>
                      <a:pPr marL="0" marR="0">
                        <a:lnSpc>
                          <a:spcPct val="107000"/>
                        </a:lnSpc>
                        <a:spcBef>
                          <a:spcPts val="0"/>
                        </a:spcBef>
                        <a:spcAft>
                          <a:spcPts val="0"/>
                        </a:spcAft>
                      </a:pPr>
                      <a:r>
                        <a:rPr lang="en-US" sz="850" kern="100" dirty="0">
                          <a:effectLst/>
                        </a:rPr>
                        <a:t>    visit or facility copayments) </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41859988"/>
                  </a:ext>
                </a:extLst>
              </a:tr>
              <a:tr h="511698">
                <a:tc>
                  <a:txBody>
                    <a:bodyPr/>
                    <a:lstStyle/>
                    <a:p>
                      <a:pPr marL="0" marR="0">
                        <a:lnSpc>
                          <a:spcPct val="107000"/>
                        </a:lnSpc>
                        <a:spcBef>
                          <a:spcPts val="0"/>
                        </a:spcBef>
                        <a:spcAft>
                          <a:spcPts val="0"/>
                        </a:spcAft>
                      </a:pPr>
                      <a:r>
                        <a:rPr lang="en-US" sz="850" kern="100">
                          <a:effectLst/>
                        </a:rPr>
                        <a:t>K. MRI/CT Scans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15%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30%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19724004"/>
                  </a:ext>
                </a:extLst>
              </a:tr>
              <a:tr h="1776566">
                <a:tc>
                  <a:txBody>
                    <a:bodyPr/>
                    <a:lstStyle/>
                    <a:p>
                      <a:pPr marL="0" marR="0">
                        <a:lnSpc>
                          <a:spcPct val="107000"/>
                        </a:lnSpc>
                        <a:spcBef>
                          <a:spcPts val="0"/>
                        </a:spcBef>
                        <a:spcAft>
                          <a:spcPts val="0"/>
                        </a:spcAft>
                      </a:pPr>
                      <a:r>
                        <a:rPr lang="en-US" sz="850" kern="100" dirty="0">
                          <a:effectLst/>
                        </a:rPr>
                        <a:t>L. Other expenses not covered in A – K</a:t>
                      </a:r>
                      <a:endParaRPr lang="en-US" sz="1200" kern="100" dirty="0">
                        <a:effectLst/>
                      </a:endParaRPr>
                    </a:p>
                    <a:p>
                      <a:pPr marL="0" marR="0">
                        <a:lnSpc>
                          <a:spcPct val="107000"/>
                        </a:lnSpc>
                        <a:spcBef>
                          <a:spcPts val="0"/>
                        </a:spcBef>
                        <a:spcAft>
                          <a:spcPts val="0"/>
                        </a:spcAft>
                      </a:pPr>
                      <a:r>
                        <a:rPr lang="en-US" sz="850" kern="100" dirty="0">
                          <a:effectLst/>
                        </a:rPr>
                        <a:t>    above, including but not limited to:</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Ambulance</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Home Health Care</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Outpatient Hospital Services (non-surgical)</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Radiation/chemotherapy</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Dialysis</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Day treatment for mental health and chemical dependency</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Other diagnostic or treatment related outpatient services</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5% coinsurance</a:t>
                      </a:r>
                      <a:endParaRPr lang="en-US" sz="1200" kern="100">
                        <a:effectLst/>
                      </a:endParaRPr>
                    </a:p>
                    <a:p>
                      <a:pPr marL="0" marR="0">
                        <a:lnSpc>
                          <a:spcPct val="107000"/>
                        </a:lnSpc>
                        <a:spcBef>
                          <a:spcPts val="0"/>
                        </a:spcBef>
                        <a:spcAft>
                          <a:spcPts val="0"/>
                        </a:spcAft>
                        <a:tabLst>
                          <a:tab pos="998220" algn="l"/>
                        </a:tabLst>
                      </a:pPr>
                      <a:r>
                        <a:rPr lang="en-US" sz="850" kern="100">
                          <a:effectLst/>
                        </a:rPr>
                        <a:t>annual deductible applies </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dirty="0">
                          <a:effectLst/>
                        </a:rPr>
                        <a:t>25% coinsurance</a:t>
                      </a:r>
                      <a:endParaRPr lang="en-US" sz="1200" kern="100" dirty="0">
                        <a:effectLst/>
                      </a:endParaRPr>
                    </a:p>
                    <a:p>
                      <a:pPr marL="0" marR="0">
                        <a:lnSpc>
                          <a:spcPct val="107000"/>
                        </a:lnSpc>
                        <a:spcBef>
                          <a:spcPts val="0"/>
                        </a:spcBef>
                        <a:spcAft>
                          <a:spcPts val="0"/>
                        </a:spcAft>
                      </a:pPr>
                      <a:r>
                        <a:rPr lang="en-US" sz="850" kern="100" dirty="0">
                          <a:effectLst/>
                        </a:rPr>
                        <a:t>annual deductible applies</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59436396"/>
                  </a:ext>
                </a:extLst>
              </a:tr>
              <a:tr h="714089">
                <a:tc>
                  <a:txBody>
                    <a:bodyPr/>
                    <a:lstStyle/>
                    <a:p>
                      <a:pPr marL="0" marR="0">
                        <a:lnSpc>
                          <a:spcPct val="107000"/>
                        </a:lnSpc>
                        <a:spcBef>
                          <a:spcPts val="0"/>
                        </a:spcBef>
                        <a:spcAft>
                          <a:spcPts val="0"/>
                        </a:spcAft>
                      </a:pPr>
                      <a:r>
                        <a:rPr lang="en-US" sz="850" kern="100">
                          <a:effectLst/>
                        </a:rPr>
                        <a:t>M. Prescription Drugs</a:t>
                      </a:r>
                      <a:endParaRPr lang="en-US" sz="1200" kern="100">
                        <a:effectLst/>
                      </a:endParaRPr>
                    </a:p>
                    <a:p>
                      <a:pPr marL="0" marR="0">
                        <a:lnSpc>
                          <a:spcPct val="107000"/>
                        </a:lnSpc>
                        <a:spcBef>
                          <a:spcPts val="0"/>
                        </a:spcBef>
                        <a:spcAft>
                          <a:spcPts val="0"/>
                        </a:spcAft>
                      </a:pPr>
                      <a:r>
                        <a:rPr lang="en-US" sz="850" kern="100">
                          <a:effectLst/>
                        </a:rPr>
                        <a:t>     30-day supply of Tier 1, Tier 2, or Tier 3</a:t>
                      </a:r>
                      <a:endParaRPr lang="en-US" sz="1200" kern="100">
                        <a:effectLst/>
                      </a:endParaRPr>
                    </a:p>
                    <a:p>
                      <a:pPr marL="0" marR="0">
                        <a:lnSpc>
                          <a:spcPct val="107000"/>
                        </a:lnSpc>
                        <a:spcBef>
                          <a:spcPts val="0"/>
                        </a:spcBef>
                        <a:spcAft>
                          <a:spcPts val="0"/>
                        </a:spcAft>
                      </a:pPr>
                      <a:r>
                        <a:rPr lang="en-US" sz="850" kern="100">
                          <a:effectLst/>
                        </a:rPr>
                        <a:t>     prescription drugs, including insulin; or a</a:t>
                      </a:r>
                      <a:endParaRPr lang="en-US" sz="1200" kern="100">
                        <a:effectLst/>
                      </a:endParaRPr>
                    </a:p>
                    <a:p>
                      <a:pPr marL="0" marR="0">
                        <a:lnSpc>
                          <a:spcPct val="107000"/>
                        </a:lnSpc>
                        <a:spcBef>
                          <a:spcPts val="0"/>
                        </a:spcBef>
                        <a:spcAft>
                          <a:spcPts val="0"/>
                        </a:spcAft>
                      </a:pPr>
                      <a:r>
                        <a:rPr lang="en-US" sz="850" kern="100">
                          <a:effectLst/>
                        </a:rPr>
                        <a:t>     3-cycle supply of oral contraceptives.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05600499"/>
                  </a:ext>
                </a:extLst>
              </a:tr>
              <a:tr h="349499">
                <a:tc>
                  <a:txBody>
                    <a:bodyPr/>
                    <a:lstStyle/>
                    <a:p>
                      <a:pPr marL="0" marR="0">
                        <a:lnSpc>
                          <a:spcPct val="107000"/>
                        </a:lnSpc>
                        <a:spcBef>
                          <a:spcPts val="0"/>
                        </a:spcBef>
                        <a:spcAft>
                          <a:spcPts val="0"/>
                        </a:spcAft>
                      </a:pPr>
                      <a:r>
                        <a:rPr lang="en-US" sz="850" kern="100">
                          <a:effectLst/>
                        </a:rPr>
                        <a:t>N. Plan Maximum Out-of-Pocket Expense for</a:t>
                      </a:r>
                      <a:endParaRPr lang="en-US" sz="1200" kern="100">
                        <a:effectLst/>
                      </a:endParaRPr>
                    </a:p>
                    <a:p>
                      <a:pPr marL="0" marR="0">
                        <a:lnSpc>
                          <a:spcPct val="107000"/>
                        </a:lnSpc>
                        <a:spcBef>
                          <a:spcPts val="0"/>
                        </a:spcBef>
                        <a:spcAft>
                          <a:spcPts val="0"/>
                        </a:spcAft>
                      </a:pPr>
                      <a:r>
                        <a:rPr lang="en-US" sz="850" kern="100">
                          <a:effectLst/>
                        </a:rPr>
                        <a:t>     Prescription Drugs (single/family) </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dirty="0">
                          <a:effectLst/>
                        </a:rPr>
                        <a:t>$1,050 / 2,100</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82848520"/>
                  </a:ext>
                </a:extLst>
              </a:tr>
              <a:tr h="511698">
                <a:tc>
                  <a:txBody>
                    <a:bodyPr/>
                    <a:lstStyle/>
                    <a:p>
                      <a:pPr marL="0" marR="0">
                        <a:lnSpc>
                          <a:spcPct val="107000"/>
                        </a:lnSpc>
                        <a:spcBef>
                          <a:spcPts val="0"/>
                        </a:spcBef>
                        <a:spcAft>
                          <a:spcPts val="0"/>
                        </a:spcAft>
                      </a:pPr>
                      <a:r>
                        <a:rPr lang="en-US" sz="850" kern="100" dirty="0">
                          <a:effectLst/>
                        </a:rPr>
                        <a:t>O. Plan Maximum Out-of-Pocket Expense</a:t>
                      </a:r>
                      <a:endParaRPr lang="en-US" sz="1200" kern="100" dirty="0">
                        <a:effectLst/>
                      </a:endParaRPr>
                    </a:p>
                    <a:p>
                      <a:pPr marL="0" marR="0">
                        <a:lnSpc>
                          <a:spcPct val="107000"/>
                        </a:lnSpc>
                        <a:spcBef>
                          <a:spcPts val="0"/>
                        </a:spcBef>
                        <a:spcAft>
                          <a:spcPts val="0"/>
                        </a:spcAft>
                      </a:pPr>
                      <a:r>
                        <a:rPr lang="en-US" sz="850" kern="100" dirty="0">
                          <a:effectLst/>
                        </a:rPr>
                        <a:t>     (excluding prescription drugs) </a:t>
                      </a:r>
                    </a:p>
                    <a:p>
                      <a:pPr marL="0" marR="0">
                        <a:lnSpc>
                          <a:spcPct val="107000"/>
                        </a:lnSpc>
                        <a:spcBef>
                          <a:spcPts val="0"/>
                        </a:spcBef>
                        <a:spcAft>
                          <a:spcPts val="0"/>
                        </a:spcAft>
                      </a:pPr>
                      <a:r>
                        <a:rPr lang="en-US" sz="850" kern="100" dirty="0">
                          <a:effectLst/>
                        </a:rPr>
                        <a:t>     (single/family)</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a:effectLst/>
                        </a:rPr>
                        <a:t>$1,700 / 3,400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$1,700 / 3,400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$2,400 / 4,800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dirty="0">
                          <a:effectLst/>
                        </a:rPr>
                        <a:t>$3,600 / 7,200</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93414384"/>
                  </a:ext>
                </a:extLst>
              </a:tr>
            </a:tbl>
          </a:graphicData>
        </a:graphic>
      </p:graphicFrame>
    </p:spTree>
    <p:extLst>
      <p:ext uri="{BB962C8B-B14F-4D97-AF65-F5344CB8AC3E}">
        <p14:creationId xmlns:p14="http://schemas.microsoft.com/office/powerpoint/2010/main" val="2523685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64508" y="612287"/>
            <a:ext cx="3602220" cy="544764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Your</a:t>
            </a:r>
            <a:r>
              <a:rPr lang="en-US" b="1" dirty="0"/>
              <a:t> Deductible </a:t>
            </a:r>
            <a:r>
              <a:rPr lang="en-US" dirty="0"/>
              <a:t>is based on your cost level. </a:t>
            </a:r>
          </a:p>
          <a:p>
            <a:r>
              <a:rPr lang="en-US" dirty="0"/>
              <a:t>CL 1 - $250/$500</a:t>
            </a:r>
          </a:p>
          <a:p>
            <a:r>
              <a:rPr lang="en-US" dirty="0"/>
              <a:t>CL2 – $400/$800</a:t>
            </a:r>
          </a:p>
          <a:p>
            <a:endParaRPr lang="en-US" dirty="0"/>
          </a:p>
          <a:p>
            <a:r>
              <a:rPr lang="en-US" i="1" dirty="0"/>
              <a:t>(Higher cost clinics, CL3 and CL4, will have higher deductibles.) </a:t>
            </a:r>
          </a:p>
          <a:p>
            <a:r>
              <a:rPr lang="en-US" dirty="0"/>
              <a:t>CL3 - $750/$1,500</a:t>
            </a:r>
          </a:p>
          <a:p>
            <a:r>
              <a:rPr lang="en-US" dirty="0"/>
              <a:t>CL4 - $1,500/$3,000</a:t>
            </a:r>
          </a:p>
          <a:p>
            <a:endParaRPr lang="en-US" i="1" dirty="0"/>
          </a:p>
          <a:p>
            <a:r>
              <a:rPr lang="en-US" dirty="0"/>
              <a:t>Medical Deductible is paid in full by the member</a:t>
            </a:r>
            <a:r>
              <a:rPr lang="en-US" b="1" dirty="0"/>
              <a:t> first</a:t>
            </a:r>
            <a:r>
              <a:rPr lang="en-US" dirty="0"/>
              <a:t>, then member is only responsible for copayments or coinsurance.</a:t>
            </a:r>
          </a:p>
          <a:p>
            <a:endParaRPr lang="en-US" dirty="0"/>
          </a:p>
          <a:p>
            <a:r>
              <a:rPr lang="en-US" dirty="0"/>
              <a:t>Deductibles are embedded.</a:t>
            </a:r>
          </a:p>
          <a:p>
            <a:endParaRPr lang="en-US" dirty="0"/>
          </a:p>
        </p:txBody>
      </p:sp>
      <p:sp>
        <p:nvSpPr>
          <p:cNvPr id="7" name="Right Arrow 6"/>
          <p:cNvSpPr/>
          <p:nvPr/>
        </p:nvSpPr>
        <p:spPr>
          <a:xfrm>
            <a:off x="190973" y="2244267"/>
            <a:ext cx="39946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graphicFrame>
        <p:nvGraphicFramePr>
          <p:cNvPr id="3" name="Table 2">
            <a:extLst>
              <a:ext uri="{FF2B5EF4-FFF2-40B4-BE49-F238E27FC236}">
                <a16:creationId xmlns:a16="http://schemas.microsoft.com/office/drawing/2014/main" id="{97671A93-CAE0-7254-8FEC-6844F323F285}"/>
              </a:ext>
            </a:extLst>
          </p:cNvPr>
          <p:cNvGraphicFramePr>
            <a:graphicFrameLocks noGrp="1"/>
          </p:cNvGraphicFramePr>
          <p:nvPr>
            <p:extLst>
              <p:ext uri="{D42A27DB-BD31-4B8C-83A1-F6EECF244321}">
                <p14:modId xmlns:p14="http://schemas.microsoft.com/office/powerpoint/2010/main" val="3420244525"/>
              </p:ext>
            </p:extLst>
          </p:nvPr>
        </p:nvGraphicFramePr>
        <p:xfrm>
          <a:off x="756633" y="1044943"/>
          <a:ext cx="6376021" cy="5221633"/>
        </p:xfrm>
        <a:graphic>
          <a:graphicData uri="http://schemas.openxmlformats.org/drawingml/2006/table">
            <a:tbl>
              <a:tblPr>
                <a:tableStyleId>{5C22544A-7EE6-4342-B048-85BDC9FD1C3A}</a:tableStyleId>
              </a:tblPr>
              <a:tblGrid>
                <a:gridCol w="1985974">
                  <a:extLst>
                    <a:ext uri="{9D8B030D-6E8A-4147-A177-3AD203B41FA5}">
                      <a16:colId xmlns:a16="http://schemas.microsoft.com/office/drawing/2014/main" val="2623915620"/>
                    </a:ext>
                  </a:extLst>
                </a:gridCol>
                <a:gridCol w="1102738">
                  <a:extLst>
                    <a:ext uri="{9D8B030D-6E8A-4147-A177-3AD203B41FA5}">
                      <a16:colId xmlns:a16="http://schemas.microsoft.com/office/drawing/2014/main" val="2187691227"/>
                    </a:ext>
                  </a:extLst>
                </a:gridCol>
                <a:gridCol w="1092285">
                  <a:extLst>
                    <a:ext uri="{9D8B030D-6E8A-4147-A177-3AD203B41FA5}">
                      <a16:colId xmlns:a16="http://schemas.microsoft.com/office/drawing/2014/main" val="1226494791"/>
                    </a:ext>
                  </a:extLst>
                </a:gridCol>
                <a:gridCol w="1084156">
                  <a:extLst>
                    <a:ext uri="{9D8B030D-6E8A-4147-A177-3AD203B41FA5}">
                      <a16:colId xmlns:a16="http://schemas.microsoft.com/office/drawing/2014/main" val="1468458256"/>
                    </a:ext>
                  </a:extLst>
                </a:gridCol>
                <a:gridCol w="1110868">
                  <a:extLst>
                    <a:ext uri="{9D8B030D-6E8A-4147-A177-3AD203B41FA5}">
                      <a16:colId xmlns:a16="http://schemas.microsoft.com/office/drawing/2014/main" val="3411910973"/>
                    </a:ext>
                  </a:extLst>
                </a:gridCol>
              </a:tblGrid>
              <a:tr h="118249">
                <a:tc>
                  <a:txBody>
                    <a:bodyPr/>
                    <a:lstStyle/>
                    <a:p>
                      <a:pPr marL="0" marR="0">
                        <a:lnSpc>
                          <a:spcPct val="107000"/>
                        </a:lnSpc>
                        <a:spcBef>
                          <a:spcPts val="0"/>
                        </a:spcBef>
                        <a:spcAft>
                          <a:spcPts val="0"/>
                        </a:spcAft>
                      </a:pPr>
                      <a:r>
                        <a:rPr lang="en-US" sz="700" kern="100">
                          <a:effectLst/>
                        </a:rPr>
                        <a:t>Benefit Provision</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1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2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3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4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extLst>
                  <a:ext uri="{0D108BD9-81ED-4DB2-BD59-A6C34878D82A}">
                    <a16:rowId xmlns:a16="http://schemas.microsoft.com/office/drawing/2014/main" val="678484945"/>
                  </a:ext>
                </a:extLst>
              </a:tr>
              <a:tr h="1073424">
                <a:tc>
                  <a:txBody>
                    <a:bodyPr/>
                    <a:lstStyle/>
                    <a:p>
                      <a:pPr marL="0" marR="0">
                        <a:lnSpc>
                          <a:spcPct val="107000"/>
                        </a:lnSpc>
                        <a:spcBef>
                          <a:spcPts val="0"/>
                        </a:spcBef>
                        <a:spcAft>
                          <a:spcPts val="0"/>
                        </a:spcAft>
                      </a:pPr>
                      <a:r>
                        <a:rPr lang="en-US" sz="700" kern="100" dirty="0">
                          <a:effectLst/>
                        </a:rPr>
                        <a:t>A. Preventive Care Services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medical exams, cancer screening</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Child health preventive services, routine</a:t>
                      </a:r>
                      <a:endParaRPr lang="en-US" sz="1000" kern="100" dirty="0">
                        <a:effectLst/>
                      </a:endParaRPr>
                    </a:p>
                    <a:p>
                      <a:pPr marL="0" marR="0">
                        <a:lnSpc>
                          <a:spcPct val="107000"/>
                        </a:lnSpc>
                        <a:spcBef>
                          <a:spcPts val="0"/>
                        </a:spcBef>
                        <a:spcAft>
                          <a:spcPts val="0"/>
                        </a:spcAft>
                      </a:pPr>
                      <a:r>
                        <a:rPr lang="en-US" sz="700" kern="100" dirty="0">
                          <a:effectLst/>
                        </a:rPr>
                        <a: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Prenatal and postnatal care and exams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Adult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eye and hearing exams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dirty="0">
                          <a:effectLst/>
                        </a:rPr>
                        <a:t>Nothing</a:t>
                      </a:r>
                      <a:endParaRPr lang="en-US" sz="1000" kern="100" dirty="0">
                        <a:effectLst/>
                      </a:endParaRPr>
                    </a:p>
                    <a:p>
                      <a:pPr marL="0" marR="0" algn="ctr">
                        <a:lnSpc>
                          <a:spcPct val="107000"/>
                        </a:lnSpc>
                        <a:spcBef>
                          <a:spcPts val="0"/>
                        </a:spcBef>
                        <a:spcAft>
                          <a:spcPts val="0"/>
                        </a:spcAft>
                      </a:pPr>
                      <a:r>
                        <a:rPr lang="en-US" sz="700" kern="100" dirty="0">
                          <a:effectLst/>
                        </a:rPr>
                        <a:t> </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590926469"/>
                  </a:ext>
                </a:extLst>
              </a:tr>
              <a:tr h="313507">
                <a:tc>
                  <a:txBody>
                    <a:bodyPr/>
                    <a:lstStyle/>
                    <a:p>
                      <a:pPr marL="0" marR="0">
                        <a:lnSpc>
                          <a:spcPct val="107000"/>
                        </a:lnSpc>
                        <a:spcBef>
                          <a:spcPts val="0"/>
                        </a:spcBef>
                        <a:spcAft>
                          <a:spcPts val="0"/>
                        </a:spcAft>
                      </a:pPr>
                      <a:r>
                        <a:rPr lang="en-US" sz="700" kern="100">
                          <a:effectLst/>
                        </a:rPr>
                        <a:t>B. Annual First Dollar Deductible </a:t>
                      </a:r>
                      <a:r>
                        <a:rPr lang="en-US" sz="900" kern="100">
                          <a:effectLst/>
                        </a:rPr>
                        <a:t>*</a:t>
                      </a:r>
                      <a:endParaRPr lang="en-US" sz="1000" kern="100">
                        <a:effectLst/>
                      </a:endParaRPr>
                    </a:p>
                    <a:p>
                      <a:pPr marL="0" marR="0">
                        <a:lnSpc>
                          <a:spcPct val="107000"/>
                        </a:lnSpc>
                        <a:spcBef>
                          <a:spcPts val="0"/>
                        </a:spcBef>
                        <a:spcAft>
                          <a:spcPts val="0"/>
                        </a:spcAft>
                      </a:pPr>
                      <a:r>
                        <a:rPr lang="en-US" sz="700" kern="100">
                          <a:effectLst/>
                        </a:rPr>
                        <a:t>    (single/family)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$250 / 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$400 / 800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$750 / 1,500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$1,500 / 3,000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97927449"/>
                  </a:ext>
                </a:extLst>
              </a:tr>
              <a:tr h="833375">
                <a:tc>
                  <a:txBody>
                    <a:bodyPr/>
                    <a:lstStyle/>
                    <a:p>
                      <a:pPr marL="0" marR="0">
                        <a:lnSpc>
                          <a:spcPct val="107000"/>
                        </a:lnSpc>
                        <a:spcBef>
                          <a:spcPts val="0"/>
                        </a:spcBef>
                        <a:spcAft>
                          <a:spcPts val="0"/>
                        </a:spcAft>
                      </a:pPr>
                      <a:r>
                        <a:rPr lang="en-US" sz="700" kern="100">
                          <a:effectLst/>
                        </a:rPr>
                        <a:t>C. Office visits for Illness/Injury, for Outpatient</a:t>
                      </a:r>
                      <a:endParaRPr lang="en-US" sz="1000" kern="100">
                        <a:effectLst/>
                      </a:endParaRPr>
                    </a:p>
                    <a:p>
                      <a:pPr marL="0" marR="0">
                        <a:lnSpc>
                          <a:spcPct val="107000"/>
                        </a:lnSpc>
                        <a:spcBef>
                          <a:spcPts val="0"/>
                        </a:spcBef>
                        <a:spcAft>
                          <a:spcPts val="0"/>
                        </a:spcAft>
                      </a:pPr>
                      <a:r>
                        <a:rPr lang="en-US" sz="700" kern="100">
                          <a:effectLst/>
                        </a:rPr>
                        <a:t>     Physical, Occupational or Speech Therapy,</a:t>
                      </a:r>
                      <a:endParaRPr lang="en-US" sz="1000" kern="100">
                        <a:effectLst/>
                      </a:endParaRPr>
                    </a:p>
                    <a:p>
                      <a:pPr marL="0" marR="0">
                        <a:lnSpc>
                          <a:spcPct val="107000"/>
                        </a:lnSpc>
                        <a:spcBef>
                          <a:spcPts val="0"/>
                        </a:spcBef>
                        <a:spcAft>
                          <a:spcPts val="0"/>
                        </a:spcAft>
                      </a:pPr>
                      <a:r>
                        <a:rPr lang="en-US" sz="700" kern="100">
                          <a:effectLst/>
                        </a:rPr>
                        <a:t>     and Urgent Care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visits in a physician’s office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Chiropractic services</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Urgent Care clinic visits (in &amp; out of network)</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$30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$65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$85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4056693738"/>
                  </a:ext>
                </a:extLst>
              </a:tr>
              <a:tr h="353609">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office visits for mental health and chemical dependency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$70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567111320"/>
                  </a:ext>
                </a:extLst>
              </a:tr>
              <a:tr h="203576">
                <a:tc>
                  <a:txBody>
                    <a:bodyPr/>
                    <a:lstStyle/>
                    <a:p>
                      <a:pPr marL="0" marR="0">
                        <a:lnSpc>
                          <a:spcPct val="107000"/>
                        </a:lnSpc>
                        <a:spcBef>
                          <a:spcPts val="0"/>
                        </a:spcBef>
                        <a:spcAft>
                          <a:spcPts val="0"/>
                        </a:spcAft>
                      </a:pPr>
                      <a:r>
                        <a:rPr lang="en-US" sz="700" kern="100">
                          <a:effectLst/>
                        </a:rPr>
                        <a:t>D. Network Convenience Clinics &amp; Online Care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744260480"/>
                  </a:ext>
                </a:extLst>
              </a:tr>
              <a:tr h="353743">
                <a:tc>
                  <a:txBody>
                    <a:bodyPr/>
                    <a:lstStyle/>
                    <a:p>
                      <a:pPr marL="0" marR="0">
                        <a:lnSpc>
                          <a:spcPct val="107000"/>
                        </a:lnSpc>
                        <a:spcBef>
                          <a:spcPts val="0"/>
                        </a:spcBef>
                        <a:spcAft>
                          <a:spcPts val="0"/>
                        </a:spcAft>
                      </a:pPr>
                      <a:r>
                        <a:rPr lang="en-US" sz="700" kern="100">
                          <a:effectLst/>
                        </a:rPr>
                        <a:t>E. Emergency Care (in or out of network)</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Emergency care received in a hospital</a:t>
                      </a:r>
                      <a:endParaRPr lang="en-US" sz="1000" kern="100">
                        <a:effectLst/>
                      </a:endParaRPr>
                    </a:p>
                    <a:p>
                      <a:pPr marL="0" marR="0">
                        <a:lnSpc>
                          <a:spcPct val="107000"/>
                        </a:lnSpc>
                        <a:spcBef>
                          <a:spcPts val="0"/>
                        </a:spcBef>
                        <a:spcAft>
                          <a:spcPts val="0"/>
                        </a:spcAft>
                      </a:pPr>
                      <a:r>
                        <a:rPr lang="en-US" sz="700" kern="100">
                          <a:effectLst/>
                        </a:rPr>
                        <a:t>     emergency room</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$125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244665113"/>
                  </a:ext>
                </a:extLst>
              </a:tr>
              <a:tr h="353609">
                <a:tc>
                  <a:txBody>
                    <a:bodyPr/>
                    <a:lstStyle/>
                    <a:p>
                      <a:pPr marL="0" marR="0">
                        <a:lnSpc>
                          <a:spcPct val="107000"/>
                        </a:lnSpc>
                        <a:spcBef>
                          <a:spcPts val="0"/>
                        </a:spcBef>
                        <a:spcAft>
                          <a:spcPts val="0"/>
                        </a:spcAft>
                      </a:pPr>
                      <a:r>
                        <a:rPr lang="en-US" sz="700" kern="100">
                          <a:effectLst/>
                        </a:rPr>
                        <a:t>F. Inpatient Hospital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129635871"/>
                  </a:ext>
                </a:extLst>
              </a:tr>
              <a:tr h="353609">
                <a:tc>
                  <a:txBody>
                    <a:bodyPr/>
                    <a:lstStyle/>
                    <a:p>
                      <a:pPr marL="0" marR="0">
                        <a:lnSpc>
                          <a:spcPct val="107000"/>
                        </a:lnSpc>
                        <a:spcBef>
                          <a:spcPts val="0"/>
                        </a:spcBef>
                        <a:spcAft>
                          <a:spcPts val="0"/>
                        </a:spcAft>
                      </a:pPr>
                      <a:r>
                        <a:rPr lang="en-US" sz="700" kern="100">
                          <a:effectLst/>
                        </a:rPr>
                        <a:t>G. Outpatient Surgery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$60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837832981"/>
                  </a:ext>
                </a:extLst>
              </a:tr>
              <a:tr h="166933">
                <a:tc>
                  <a:txBody>
                    <a:bodyPr/>
                    <a:lstStyle/>
                    <a:p>
                      <a:pPr marL="0" marR="0">
                        <a:lnSpc>
                          <a:spcPct val="107000"/>
                        </a:lnSpc>
                        <a:spcBef>
                          <a:spcPts val="0"/>
                        </a:spcBef>
                        <a:spcAft>
                          <a:spcPts val="0"/>
                        </a:spcAft>
                      </a:pPr>
                      <a:r>
                        <a:rPr lang="en-US" sz="700" kern="100">
                          <a:effectLst/>
                        </a:rPr>
                        <a:t>H.  Hospice and Skilled Nursing Facility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092084128"/>
                  </a:ext>
                </a:extLst>
              </a:tr>
              <a:tr h="245222">
                <a:tc>
                  <a:txBody>
                    <a:bodyPr/>
                    <a:lstStyle/>
                    <a:p>
                      <a:pPr marL="0" marR="0">
                        <a:lnSpc>
                          <a:spcPct val="107000"/>
                        </a:lnSpc>
                        <a:spcBef>
                          <a:spcPts val="0"/>
                        </a:spcBef>
                        <a:spcAft>
                          <a:spcPts val="0"/>
                        </a:spcAft>
                      </a:pPr>
                      <a:r>
                        <a:rPr lang="en-US" sz="700" kern="100">
                          <a:effectLst/>
                        </a:rPr>
                        <a:t>I.   Prosthetics and Durable Medical</a:t>
                      </a:r>
                      <a:endParaRPr lang="en-US" sz="1000" kern="100">
                        <a:effectLst/>
                      </a:endParaRPr>
                    </a:p>
                    <a:p>
                      <a:pPr marL="0" marR="0">
                        <a:lnSpc>
                          <a:spcPct val="107000"/>
                        </a:lnSpc>
                        <a:spcBef>
                          <a:spcPts val="0"/>
                        </a:spcBef>
                        <a:spcAft>
                          <a:spcPts val="0"/>
                        </a:spcAft>
                      </a:pPr>
                      <a:r>
                        <a:rPr lang="en-US" sz="700" kern="100">
                          <a:effectLst/>
                        </a:rPr>
                        <a:t>     Equipment</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502072066"/>
                  </a:ext>
                </a:extLst>
              </a:tr>
              <a:tr h="499168">
                <a:tc>
                  <a:txBody>
                    <a:bodyPr/>
                    <a:lstStyle/>
                    <a:p>
                      <a:pPr marL="0" marR="0">
                        <a:lnSpc>
                          <a:spcPct val="107000"/>
                        </a:lnSpc>
                        <a:spcBef>
                          <a:spcPts val="0"/>
                        </a:spcBef>
                        <a:spcAft>
                          <a:spcPts val="0"/>
                        </a:spcAft>
                      </a:pPr>
                      <a:r>
                        <a:rPr lang="en-US" sz="700" kern="100">
                          <a:effectLst/>
                        </a:rPr>
                        <a:t>J. Lab (including allergy shots), Pathology,</a:t>
                      </a:r>
                      <a:endParaRPr lang="en-US" sz="1000" kern="100">
                        <a:effectLst/>
                      </a:endParaRPr>
                    </a:p>
                    <a:p>
                      <a:pPr marL="0" marR="0">
                        <a:lnSpc>
                          <a:spcPct val="107000"/>
                        </a:lnSpc>
                        <a:spcBef>
                          <a:spcPts val="0"/>
                        </a:spcBef>
                        <a:spcAft>
                          <a:spcPts val="0"/>
                        </a:spcAft>
                      </a:pPr>
                      <a:r>
                        <a:rPr lang="en-US" sz="700" kern="100">
                          <a:effectLst/>
                        </a:rPr>
                        <a:t>    and X-ray (not included as part of preventive</a:t>
                      </a:r>
                      <a:endParaRPr lang="en-US" sz="1000" kern="100">
                        <a:effectLst/>
                      </a:endParaRPr>
                    </a:p>
                    <a:p>
                      <a:pPr marL="0" marR="0">
                        <a:lnSpc>
                          <a:spcPct val="107000"/>
                        </a:lnSpc>
                        <a:spcBef>
                          <a:spcPts val="0"/>
                        </a:spcBef>
                        <a:spcAft>
                          <a:spcPts val="0"/>
                        </a:spcAft>
                      </a:pPr>
                      <a:r>
                        <a:rPr lang="en-US" sz="700" kern="100">
                          <a:effectLst/>
                        </a:rPr>
                        <a:t>    care and not subject to office visit or facility</a:t>
                      </a:r>
                      <a:endParaRPr lang="en-US" sz="1000" kern="100">
                        <a:effectLst/>
                      </a:endParaRPr>
                    </a:p>
                    <a:p>
                      <a:pPr marL="0" marR="0">
                        <a:lnSpc>
                          <a:spcPct val="107000"/>
                        </a:lnSpc>
                        <a:spcBef>
                          <a:spcPts val="0"/>
                        </a:spcBef>
                        <a:spcAft>
                          <a:spcPts val="0"/>
                        </a:spcAft>
                      </a:pPr>
                      <a:r>
                        <a:rPr lang="en-US" sz="700" kern="100">
                          <a:effectLst/>
                        </a:rPr>
                        <a:t>    copayments)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964766542"/>
                  </a:ext>
                </a:extLst>
              </a:tr>
              <a:tr h="353609">
                <a:tc>
                  <a:txBody>
                    <a:bodyPr/>
                    <a:lstStyle/>
                    <a:p>
                      <a:pPr marL="0" marR="0">
                        <a:lnSpc>
                          <a:spcPct val="107000"/>
                        </a:lnSpc>
                        <a:spcBef>
                          <a:spcPts val="0"/>
                        </a:spcBef>
                        <a:spcAft>
                          <a:spcPts val="0"/>
                        </a:spcAft>
                      </a:pPr>
                      <a:r>
                        <a:rPr lang="en-US" sz="700" kern="100" dirty="0">
                          <a:effectLst/>
                        </a:rPr>
                        <a:t>K. MRI/CT Scans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dirty="0">
                          <a:effectLst/>
                        </a:rPr>
                        <a:t>30% coinsurance</a:t>
                      </a:r>
                      <a:endParaRPr lang="en-US" sz="1000" kern="100" dirty="0">
                        <a:effectLst/>
                      </a:endParaRPr>
                    </a:p>
                    <a:p>
                      <a:pPr marL="0" marR="0">
                        <a:lnSpc>
                          <a:spcPct val="107000"/>
                        </a:lnSpc>
                        <a:spcBef>
                          <a:spcPts val="0"/>
                        </a:spcBef>
                        <a:spcAft>
                          <a:spcPts val="0"/>
                        </a:spcAft>
                      </a:pPr>
                      <a:r>
                        <a:rPr lang="en-US" sz="700" kern="100" dirty="0">
                          <a:effectLst/>
                        </a:rPr>
                        <a:t>annual deductible applies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470102476"/>
                  </a:ext>
                </a:extLst>
              </a:tr>
            </a:tbl>
          </a:graphicData>
        </a:graphic>
      </p:graphicFrame>
      <p:sp>
        <p:nvSpPr>
          <p:cNvPr id="6" name="Rectangle 5">
            <a:extLst>
              <a:ext uri="{FF2B5EF4-FFF2-40B4-BE49-F238E27FC236}">
                <a16:creationId xmlns:a16="http://schemas.microsoft.com/office/drawing/2014/main" id="{57BA71A9-8F66-8DE8-B4D0-F3696C9060E5}"/>
              </a:ext>
            </a:extLst>
          </p:cNvPr>
          <p:cNvSpPr>
            <a:spLocks noChangeArrowheads="1"/>
          </p:cNvSpPr>
          <p:nvPr/>
        </p:nvSpPr>
        <p:spPr bwMode="auto">
          <a:xfrm>
            <a:off x="678345" y="222200"/>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14881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1145" y="535900"/>
            <a:ext cx="3966327" cy="492442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r>
              <a:rPr lang="en-US" dirty="0"/>
              <a:t>Prosthetics and Durable Medical bypass the deductible with member paying only 20% copay </a:t>
            </a:r>
            <a:r>
              <a:rPr lang="en-US" sz="1500" dirty="0"/>
              <a:t>(25% with CL4</a:t>
            </a:r>
            <a:r>
              <a:rPr lang="en-US" sz="1600" dirty="0"/>
              <a:t>).</a:t>
            </a:r>
          </a:p>
          <a:p>
            <a:endParaRPr lang="en-US" dirty="0"/>
          </a:p>
          <a:p>
            <a:r>
              <a:rPr lang="en-US" dirty="0"/>
              <a:t>Network Convenience Clinics &amp; Online Care, Hospice – no deductible, no copay</a:t>
            </a:r>
          </a:p>
          <a:p>
            <a:endParaRPr lang="en-US" dirty="0"/>
          </a:p>
        </p:txBody>
      </p:sp>
      <p:sp>
        <p:nvSpPr>
          <p:cNvPr id="9" name="Left Brace 8"/>
          <p:cNvSpPr/>
          <p:nvPr/>
        </p:nvSpPr>
        <p:spPr>
          <a:xfrm>
            <a:off x="436406" y="1794071"/>
            <a:ext cx="234541" cy="4003318"/>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68757" y="3632997"/>
            <a:ext cx="375932"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graphicFrame>
        <p:nvGraphicFramePr>
          <p:cNvPr id="2" name="Table 1">
            <a:extLst>
              <a:ext uri="{FF2B5EF4-FFF2-40B4-BE49-F238E27FC236}">
                <a16:creationId xmlns:a16="http://schemas.microsoft.com/office/drawing/2014/main" id="{86573939-A15F-18C4-11CC-8C947BA58E64}"/>
              </a:ext>
            </a:extLst>
          </p:cNvPr>
          <p:cNvGraphicFramePr>
            <a:graphicFrameLocks noGrp="1"/>
          </p:cNvGraphicFramePr>
          <p:nvPr>
            <p:extLst>
              <p:ext uri="{D42A27DB-BD31-4B8C-83A1-F6EECF244321}">
                <p14:modId xmlns:p14="http://schemas.microsoft.com/office/powerpoint/2010/main" val="3507329062"/>
              </p:ext>
            </p:extLst>
          </p:nvPr>
        </p:nvGraphicFramePr>
        <p:xfrm>
          <a:off x="812338" y="957835"/>
          <a:ext cx="6376021" cy="5221633"/>
        </p:xfrm>
        <a:graphic>
          <a:graphicData uri="http://schemas.openxmlformats.org/drawingml/2006/table">
            <a:tbl>
              <a:tblPr>
                <a:tableStyleId>{5C22544A-7EE6-4342-B048-85BDC9FD1C3A}</a:tableStyleId>
              </a:tblPr>
              <a:tblGrid>
                <a:gridCol w="1985974">
                  <a:extLst>
                    <a:ext uri="{9D8B030D-6E8A-4147-A177-3AD203B41FA5}">
                      <a16:colId xmlns:a16="http://schemas.microsoft.com/office/drawing/2014/main" val="2623915620"/>
                    </a:ext>
                  </a:extLst>
                </a:gridCol>
                <a:gridCol w="1102738">
                  <a:extLst>
                    <a:ext uri="{9D8B030D-6E8A-4147-A177-3AD203B41FA5}">
                      <a16:colId xmlns:a16="http://schemas.microsoft.com/office/drawing/2014/main" val="2187691227"/>
                    </a:ext>
                  </a:extLst>
                </a:gridCol>
                <a:gridCol w="1092285">
                  <a:extLst>
                    <a:ext uri="{9D8B030D-6E8A-4147-A177-3AD203B41FA5}">
                      <a16:colId xmlns:a16="http://schemas.microsoft.com/office/drawing/2014/main" val="1226494791"/>
                    </a:ext>
                  </a:extLst>
                </a:gridCol>
                <a:gridCol w="1084156">
                  <a:extLst>
                    <a:ext uri="{9D8B030D-6E8A-4147-A177-3AD203B41FA5}">
                      <a16:colId xmlns:a16="http://schemas.microsoft.com/office/drawing/2014/main" val="1468458256"/>
                    </a:ext>
                  </a:extLst>
                </a:gridCol>
                <a:gridCol w="1110868">
                  <a:extLst>
                    <a:ext uri="{9D8B030D-6E8A-4147-A177-3AD203B41FA5}">
                      <a16:colId xmlns:a16="http://schemas.microsoft.com/office/drawing/2014/main" val="3411910973"/>
                    </a:ext>
                  </a:extLst>
                </a:gridCol>
              </a:tblGrid>
              <a:tr h="118249">
                <a:tc>
                  <a:txBody>
                    <a:bodyPr/>
                    <a:lstStyle/>
                    <a:p>
                      <a:pPr marL="0" marR="0">
                        <a:lnSpc>
                          <a:spcPct val="107000"/>
                        </a:lnSpc>
                        <a:spcBef>
                          <a:spcPts val="0"/>
                        </a:spcBef>
                        <a:spcAft>
                          <a:spcPts val="0"/>
                        </a:spcAft>
                      </a:pPr>
                      <a:r>
                        <a:rPr lang="en-US" sz="700" kern="100">
                          <a:effectLst/>
                        </a:rPr>
                        <a:t>Benefit Provision</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1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2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3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4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extLst>
                  <a:ext uri="{0D108BD9-81ED-4DB2-BD59-A6C34878D82A}">
                    <a16:rowId xmlns:a16="http://schemas.microsoft.com/office/drawing/2014/main" val="678484945"/>
                  </a:ext>
                </a:extLst>
              </a:tr>
              <a:tr h="1073424">
                <a:tc>
                  <a:txBody>
                    <a:bodyPr/>
                    <a:lstStyle/>
                    <a:p>
                      <a:pPr marL="0" marR="0">
                        <a:lnSpc>
                          <a:spcPct val="107000"/>
                        </a:lnSpc>
                        <a:spcBef>
                          <a:spcPts val="0"/>
                        </a:spcBef>
                        <a:spcAft>
                          <a:spcPts val="0"/>
                        </a:spcAft>
                      </a:pPr>
                      <a:r>
                        <a:rPr lang="en-US" sz="700" kern="100" dirty="0">
                          <a:effectLst/>
                        </a:rPr>
                        <a:t>A. Preventive Care Services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medical exams, cancer screening</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Child health preventive services, routine</a:t>
                      </a:r>
                      <a:endParaRPr lang="en-US" sz="1000" kern="100" dirty="0">
                        <a:effectLst/>
                      </a:endParaRPr>
                    </a:p>
                    <a:p>
                      <a:pPr marL="0" marR="0">
                        <a:lnSpc>
                          <a:spcPct val="107000"/>
                        </a:lnSpc>
                        <a:spcBef>
                          <a:spcPts val="0"/>
                        </a:spcBef>
                        <a:spcAft>
                          <a:spcPts val="0"/>
                        </a:spcAft>
                      </a:pPr>
                      <a:r>
                        <a:rPr lang="en-US" sz="700" kern="100" dirty="0">
                          <a:effectLst/>
                        </a:rPr>
                        <a: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Prenatal and postnatal care and exams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Adult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eye and hearing exams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dirty="0">
                          <a:effectLst/>
                        </a:rPr>
                        <a:t>Nothing</a:t>
                      </a:r>
                      <a:endParaRPr lang="en-US" sz="1000" kern="100" dirty="0">
                        <a:effectLst/>
                      </a:endParaRPr>
                    </a:p>
                    <a:p>
                      <a:pPr marL="0" marR="0" algn="ctr">
                        <a:lnSpc>
                          <a:spcPct val="107000"/>
                        </a:lnSpc>
                        <a:spcBef>
                          <a:spcPts val="0"/>
                        </a:spcBef>
                        <a:spcAft>
                          <a:spcPts val="0"/>
                        </a:spcAft>
                      </a:pPr>
                      <a:r>
                        <a:rPr lang="en-US" sz="700" kern="100" dirty="0">
                          <a:effectLst/>
                        </a:rPr>
                        <a:t> </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590926469"/>
                  </a:ext>
                </a:extLst>
              </a:tr>
              <a:tr h="313507">
                <a:tc>
                  <a:txBody>
                    <a:bodyPr/>
                    <a:lstStyle/>
                    <a:p>
                      <a:pPr marL="0" marR="0">
                        <a:lnSpc>
                          <a:spcPct val="107000"/>
                        </a:lnSpc>
                        <a:spcBef>
                          <a:spcPts val="0"/>
                        </a:spcBef>
                        <a:spcAft>
                          <a:spcPts val="0"/>
                        </a:spcAft>
                      </a:pPr>
                      <a:r>
                        <a:rPr lang="en-US" sz="700" kern="100">
                          <a:effectLst/>
                        </a:rPr>
                        <a:t>B. Annual First Dollar Deductible </a:t>
                      </a:r>
                      <a:r>
                        <a:rPr lang="en-US" sz="900" kern="100">
                          <a:effectLst/>
                        </a:rPr>
                        <a:t>*</a:t>
                      </a:r>
                      <a:endParaRPr lang="en-US" sz="1000" kern="100">
                        <a:effectLst/>
                      </a:endParaRPr>
                    </a:p>
                    <a:p>
                      <a:pPr marL="0" marR="0">
                        <a:lnSpc>
                          <a:spcPct val="107000"/>
                        </a:lnSpc>
                        <a:spcBef>
                          <a:spcPts val="0"/>
                        </a:spcBef>
                        <a:spcAft>
                          <a:spcPts val="0"/>
                        </a:spcAft>
                      </a:pPr>
                      <a:r>
                        <a:rPr lang="en-US" sz="700" kern="100">
                          <a:effectLst/>
                        </a:rPr>
                        <a:t>    (single/family)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$250 / 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$400 / 800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$750 / 1,500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$1,500 / 3,000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97927449"/>
                  </a:ext>
                </a:extLst>
              </a:tr>
              <a:tr h="833375">
                <a:tc>
                  <a:txBody>
                    <a:bodyPr/>
                    <a:lstStyle/>
                    <a:p>
                      <a:pPr marL="0" marR="0">
                        <a:lnSpc>
                          <a:spcPct val="107000"/>
                        </a:lnSpc>
                        <a:spcBef>
                          <a:spcPts val="0"/>
                        </a:spcBef>
                        <a:spcAft>
                          <a:spcPts val="0"/>
                        </a:spcAft>
                      </a:pPr>
                      <a:r>
                        <a:rPr lang="en-US" sz="700" kern="100">
                          <a:effectLst/>
                        </a:rPr>
                        <a:t>C. Office visits for Illness/Injury, for Outpatient</a:t>
                      </a:r>
                      <a:endParaRPr lang="en-US" sz="1000" kern="100">
                        <a:effectLst/>
                      </a:endParaRPr>
                    </a:p>
                    <a:p>
                      <a:pPr marL="0" marR="0">
                        <a:lnSpc>
                          <a:spcPct val="107000"/>
                        </a:lnSpc>
                        <a:spcBef>
                          <a:spcPts val="0"/>
                        </a:spcBef>
                        <a:spcAft>
                          <a:spcPts val="0"/>
                        </a:spcAft>
                      </a:pPr>
                      <a:r>
                        <a:rPr lang="en-US" sz="700" kern="100">
                          <a:effectLst/>
                        </a:rPr>
                        <a:t>     Physical, Occupational or Speech Therapy,</a:t>
                      </a:r>
                      <a:endParaRPr lang="en-US" sz="1000" kern="100">
                        <a:effectLst/>
                      </a:endParaRPr>
                    </a:p>
                    <a:p>
                      <a:pPr marL="0" marR="0">
                        <a:lnSpc>
                          <a:spcPct val="107000"/>
                        </a:lnSpc>
                        <a:spcBef>
                          <a:spcPts val="0"/>
                        </a:spcBef>
                        <a:spcAft>
                          <a:spcPts val="0"/>
                        </a:spcAft>
                      </a:pPr>
                      <a:r>
                        <a:rPr lang="en-US" sz="700" kern="100">
                          <a:effectLst/>
                        </a:rPr>
                        <a:t>     and Urgent Care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visits in a physician’s office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Chiropractic services</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Urgent Care clinic visits (in &amp; out of network)</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$30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$65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$85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4056693738"/>
                  </a:ext>
                </a:extLst>
              </a:tr>
              <a:tr h="353609">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office visits for mental health and chemical dependency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$70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567111320"/>
                  </a:ext>
                </a:extLst>
              </a:tr>
              <a:tr h="203576">
                <a:tc>
                  <a:txBody>
                    <a:bodyPr/>
                    <a:lstStyle/>
                    <a:p>
                      <a:pPr marL="0" marR="0">
                        <a:lnSpc>
                          <a:spcPct val="107000"/>
                        </a:lnSpc>
                        <a:spcBef>
                          <a:spcPts val="0"/>
                        </a:spcBef>
                        <a:spcAft>
                          <a:spcPts val="0"/>
                        </a:spcAft>
                      </a:pPr>
                      <a:r>
                        <a:rPr lang="en-US" sz="700" kern="100">
                          <a:effectLst/>
                        </a:rPr>
                        <a:t>D. Network Convenience Clinics &amp; Online Care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744260480"/>
                  </a:ext>
                </a:extLst>
              </a:tr>
              <a:tr h="353743">
                <a:tc>
                  <a:txBody>
                    <a:bodyPr/>
                    <a:lstStyle/>
                    <a:p>
                      <a:pPr marL="0" marR="0">
                        <a:lnSpc>
                          <a:spcPct val="107000"/>
                        </a:lnSpc>
                        <a:spcBef>
                          <a:spcPts val="0"/>
                        </a:spcBef>
                        <a:spcAft>
                          <a:spcPts val="0"/>
                        </a:spcAft>
                      </a:pPr>
                      <a:r>
                        <a:rPr lang="en-US" sz="700" kern="100" dirty="0">
                          <a:effectLst/>
                        </a:rPr>
                        <a:t>E. Emergency Care (in or out of network)</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Emergency care received in a hospital</a:t>
                      </a:r>
                      <a:endParaRPr lang="en-US" sz="1000" kern="100" dirty="0">
                        <a:effectLst/>
                      </a:endParaRPr>
                    </a:p>
                    <a:p>
                      <a:pPr marL="0" marR="0">
                        <a:lnSpc>
                          <a:spcPct val="107000"/>
                        </a:lnSpc>
                        <a:spcBef>
                          <a:spcPts val="0"/>
                        </a:spcBef>
                        <a:spcAft>
                          <a:spcPts val="0"/>
                        </a:spcAft>
                      </a:pPr>
                      <a:r>
                        <a:rPr lang="en-US" sz="700" kern="100" dirty="0">
                          <a:effectLst/>
                        </a:rPr>
                        <a:t>     emergency room</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$125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244665113"/>
                  </a:ext>
                </a:extLst>
              </a:tr>
              <a:tr h="353609">
                <a:tc>
                  <a:txBody>
                    <a:bodyPr/>
                    <a:lstStyle/>
                    <a:p>
                      <a:pPr marL="0" marR="0">
                        <a:lnSpc>
                          <a:spcPct val="107000"/>
                        </a:lnSpc>
                        <a:spcBef>
                          <a:spcPts val="0"/>
                        </a:spcBef>
                        <a:spcAft>
                          <a:spcPts val="0"/>
                        </a:spcAft>
                      </a:pPr>
                      <a:r>
                        <a:rPr lang="en-US" sz="700" kern="100">
                          <a:effectLst/>
                        </a:rPr>
                        <a:t>F. Inpatient Hospital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129635871"/>
                  </a:ext>
                </a:extLst>
              </a:tr>
              <a:tr h="353609">
                <a:tc>
                  <a:txBody>
                    <a:bodyPr/>
                    <a:lstStyle/>
                    <a:p>
                      <a:pPr marL="0" marR="0">
                        <a:lnSpc>
                          <a:spcPct val="107000"/>
                        </a:lnSpc>
                        <a:spcBef>
                          <a:spcPts val="0"/>
                        </a:spcBef>
                        <a:spcAft>
                          <a:spcPts val="0"/>
                        </a:spcAft>
                      </a:pPr>
                      <a:r>
                        <a:rPr lang="en-US" sz="700" kern="100">
                          <a:effectLst/>
                        </a:rPr>
                        <a:t>G. Outpatient Surgery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$60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837832981"/>
                  </a:ext>
                </a:extLst>
              </a:tr>
              <a:tr h="166933">
                <a:tc>
                  <a:txBody>
                    <a:bodyPr/>
                    <a:lstStyle/>
                    <a:p>
                      <a:pPr marL="0" marR="0">
                        <a:lnSpc>
                          <a:spcPct val="107000"/>
                        </a:lnSpc>
                        <a:spcBef>
                          <a:spcPts val="0"/>
                        </a:spcBef>
                        <a:spcAft>
                          <a:spcPts val="0"/>
                        </a:spcAft>
                      </a:pPr>
                      <a:r>
                        <a:rPr lang="en-US" sz="700" kern="100">
                          <a:effectLst/>
                        </a:rPr>
                        <a:t>H.  Hospice and Skilled Nursing Facility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092084128"/>
                  </a:ext>
                </a:extLst>
              </a:tr>
              <a:tr h="245222">
                <a:tc>
                  <a:txBody>
                    <a:bodyPr/>
                    <a:lstStyle/>
                    <a:p>
                      <a:pPr marL="0" marR="0">
                        <a:lnSpc>
                          <a:spcPct val="107000"/>
                        </a:lnSpc>
                        <a:spcBef>
                          <a:spcPts val="0"/>
                        </a:spcBef>
                        <a:spcAft>
                          <a:spcPts val="0"/>
                        </a:spcAft>
                      </a:pPr>
                      <a:r>
                        <a:rPr lang="en-US" sz="700" kern="100">
                          <a:effectLst/>
                        </a:rPr>
                        <a:t>I.   Prosthetics and Durable Medical</a:t>
                      </a:r>
                      <a:endParaRPr lang="en-US" sz="1000" kern="100">
                        <a:effectLst/>
                      </a:endParaRPr>
                    </a:p>
                    <a:p>
                      <a:pPr marL="0" marR="0">
                        <a:lnSpc>
                          <a:spcPct val="107000"/>
                        </a:lnSpc>
                        <a:spcBef>
                          <a:spcPts val="0"/>
                        </a:spcBef>
                        <a:spcAft>
                          <a:spcPts val="0"/>
                        </a:spcAft>
                      </a:pPr>
                      <a:r>
                        <a:rPr lang="en-US" sz="700" kern="100">
                          <a:effectLst/>
                        </a:rPr>
                        <a:t>     Equipment</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502072066"/>
                  </a:ext>
                </a:extLst>
              </a:tr>
              <a:tr h="499168">
                <a:tc>
                  <a:txBody>
                    <a:bodyPr/>
                    <a:lstStyle/>
                    <a:p>
                      <a:pPr marL="0" marR="0">
                        <a:lnSpc>
                          <a:spcPct val="107000"/>
                        </a:lnSpc>
                        <a:spcBef>
                          <a:spcPts val="0"/>
                        </a:spcBef>
                        <a:spcAft>
                          <a:spcPts val="0"/>
                        </a:spcAft>
                      </a:pPr>
                      <a:r>
                        <a:rPr lang="en-US" sz="700" kern="100">
                          <a:effectLst/>
                        </a:rPr>
                        <a:t>J. Lab (including allergy shots), Pathology,</a:t>
                      </a:r>
                      <a:endParaRPr lang="en-US" sz="1000" kern="100">
                        <a:effectLst/>
                      </a:endParaRPr>
                    </a:p>
                    <a:p>
                      <a:pPr marL="0" marR="0">
                        <a:lnSpc>
                          <a:spcPct val="107000"/>
                        </a:lnSpc>
                        <a:spcBef>
                          <a:spcPts val="0"/>
                        </a:spcBef>
                        <a:spcAft>
                          <a:spcPts val="0"/>
                        </a:spcAft>
                      </a:pPr>
                      <a:r>
                        <a:rPr lang="en-US" sz="700" kern="100">
                          <a:effectLst/>
                        </a:rPr>
                        <a:t>    and X-ray (not included as part of preventive</a:t>
                      </a:r>
                      <a:endParaRPr lang="en-US" sz="1000" kern="100">
                        <a:effectLst/>
                      </a:endParaRPr>
                    </a:p>
                    <a:p>
                      <a:pPr marL="0" marR="0">
                        <a:lnSpc>
                          <a:spcPct val="107000"/>
                        </a:lnSpc>
                        <a:spcBef>
                          <a:spcPts val="0"/>
                        </a:spcBef>
                        <a:spcAft>
                          <a:spcPts val="0"/>
                        </a:spcAft>
                      </a:pPr>
                      <a:r>
                        <a:rPr lang="en-US" sz="700" kern="100">
                          <a:effectLst/>
                        </a:rPr>
                        <a:t>    care and not subject to office visit or facility</a:t>
                      </a:r>
                      <a:endParaRPr lang="en-US" sz="1000" kern="100">
                        <a:effectLst/>
                      </a:endParaRPr>
                    </a:p>
                    <a:p>
                      <a:pPr marL="0" marR="0">
                        <a:lnSpc>
                          <a:spcPct val="107000"/>
                        </a:lnSpc>
                        <a:spcBef>
                          <a:spcPts val="0"/>
                        </a:spcBef>
                        <a:spcAft>
                          <a:spcPts val="0"/>
                        </a:spcAft>
                      </a:pPr>
                      <a:r>
                        <a:rPr lang="en-US" sz="700" kern="100">
                          <a:effectLst/>
                        </a:rPr>
                        <a:t>    copayments)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964766542"/>
                  </a:ext>
                </a:extLst>
              </a:tr>
              <a:tr h="353609">
                <a:tc>
                  <a:txBody>
                    <a:bodyPr/>
                    <a:lstStyle/>
                    <a:p>
                      <a:pPr marL="0" marR="0">
                        <a:lnSpc>
                          <a:spcPct val="107000"/>
                        </a:lnSpc>
                        <a:spcBef>
                          <a:spcPts val="0"/>
                        </a:spcBef>
                        <a:spcAft>
                          <a:spcPts val="0"/>
                        </a:spcAft>
                      </a:pPr>
                      <a:r>
                        <a:rPr lang="en-US" sz="700" kern="100" dirty="0">
                          <a:effectLst/>
                        </a:rPr>
                        <a:t>K. MRI/CT Scans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dirty="0">
                          <a:effectLst/>
                        </a:rPr>
                        <a:t>30% coinsurance</a:t>
                      </a:r>
                      <a:endParaRPr lang="en-US" sz="1000" kern="100" dirty="0">
                        <a:effectLst/>
                      </a:endParaRPr>
                    </a:p>
                    <a:p>
                      <a:pPr marL="0" marR="0">
                        <a:lnSpc>
                          <a:spcPct val="107000"/>
                        </a:lnSpc>
                        <a:spcBef>
                          <a:spcPts val="0"/>
                        </a:spcBef>
                        <a:spcAft>
                          <a:spcPts val="0"/>
                        </a:spcAft>
                      </a:pPr>
                      <a:r>
                        <a:rPr lang="en-US" sz="700" kern="100" dirty="0">
                          <a:effectLst/>
                        </a:rPr>
                        <a:t>annual deductible applies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470102476"/>
                  </a:ext>
                </a:extLst>
              </a:tr>
            </a:tbl>
          </a:graphicData>
        </a:graphic>
      </p:graphicFrame>
      <p:sp>
        <p:nvSpPr>
          <p:cNvPr id="3" name="Rectangle 5">
            <a:extLst>
              <a:ext uri="{FF2B5EF4-FFF2-40B4-BE49-F238E27FC236}">
                <a16:creationId xmlns:a16="http://schemas.microsoft.com/office/drawing/2014/main" id="{AF0EDDC4-4277-E73A-A9CA-C676581C01B7}"/>
              </a:ext>
            </a:extLst>
          </p:cNvPr>
          <p:cNvSpPr>
            <a:spLocks noChangeArrowheads="1"/>
          </p:cNvSpPr>
          <p:nvPr/>
        </p:nvSpPr>
        <p:spPr bwMode="auto">
          <a:xfrm>
            <a:off x="763445" y="197142"/>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0772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2330" y="239361"/>
            <a:ext cx="3663593" cy="5786199"/>
          </a:xfrm>
          <a:prstGeom prst="rect">
            <a:avLst/>
          </a:prstGeom>
          <a:noFill/>
        </p:spPr>
        <p:txBody>
          <a:bodyPr wrap="square" rtlCol="0">
            <a:spAutoFit/>
          </a:bodyPr>
          <a:lstStyle/>
          <a:p>
            <a:pPr algn="ctr"/>
            <a:r>
              <a:rPr lang="en-US" sz="2300" b="1" dirty="0">
                <a:solidFill>
                  <a:srgbClr val="800000"/>
                </a:solidFill>
              </a:rPr>
              <a:t>Advantage High plan</a:t>
            </a:r>
          </a:p>
          <a:p>
            <a:endParaRPr lang="en-US" sz="1600" dirty="0"/>
          </a:p>
          <a:p>
            <a:r>
              <a:rPr lang="en-US" b="1" dirty="0"/>
              <a:t>Medical Out of Pocket Maximum </a:t>
            </a:r>
          </a:p>
          <a:p>
            <a:endParaRPr lang="en-US" sz="1600" dirty="0"/>
          </a:p>
          <a:p>
            <a:r>
              <a:rPr lang="en-US" dirty="0"/>
              <a:t>Once the deductible, copays and coinsurance expenses for medical total a certain level, the plan covers 100% of eligible medical expenses for the remaining contract year.   </a:t>
            </a:r>
          </a:p>
          <a:p>
            <a:endParaRPr lang="en-US" sz="1500" dirty="0"/>
          </a:p>
          <a:p>
            <a:r>
              <a:rPr lang="en-US" dirty="0"/>
              <a:t>Your Medical OOP Max is based on your cost level. </a:t>
            </a:r>
          </a:p>
          <a:p>
            <a:r>
              <a:rPr lang="en-US" dirty="0"/>
              <a:t>CL1 - $1,700/$3,400</a:t>
            </a:r>
          </a:p>
          <a:p>
            <a:r>
              <a:rPr lang="en-US" dirty="0"/>
              <a:t>CL2 - $1,700/$3,400</a:t>
            </a:r>
          </a:p>
          <a:p>
            <a:endParaRPr lang="en-US" sz="1500" dirty="0"/>
          </a:p>
          <a:p>
            <a:r>
              <a:rPr lang="en-US" i="1" dirty="0"/>
              <a:t>(Higher cost clinics, CL3 and CL4, will have higher OOP max.) </a:t>
            </a:r>
          </a:p>
          <a:p>
            <a:r>
              <a:rPr lang="en-US" dirty="0"/>
              <a:t>CL3 - $2,400/$4,800</a:t>
            </a:r>
          </a:p>
          <a:p>
            <a:r>
              <a:rPr lang="en-US" dirty="0"/>
              <a:t>CL4 - $3,600/$7,200</a:t>
            </a:r>
          </a:p>
          <a:p>
            <a:endParaRPr lang="en-US" sz="1500" dirty="0"/>
          </a:p>
          <a:p>
            <a:r>
              <a:rPr lang="en-US" dirty="0"/>
              <a:t> OOP Max is embedded.</a:t>
            </a:r>
          </a:p>
        </p:txBody>
      </p:sp>
      <p:sp>
        <p:nvSpPr>
          <p:cNvPr id="7" name="Right Arrow 6"/>
          <p:cNvSpPr/>
          <p:nvPr/>
        </p:nvSpPr>
        <p:spPr>
          <a:xfrm>
            <a:off x="105932" y="5364521"/>
            <a:ext cx="45426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5">
            <a:extLst>
              <a:ext uri="{FF2B5EF4-FFF2-40B4-BE49-F238E27FC236}">
                <a16:creationId xmlns:a16="http://schemas.microsoft.com/office/drawing/2014/main" id="{442AFCF4-207F-4C75-08C1-FEC3C6BEDCC4}"/>
              </a:ext>
            </a:extLst>
          </p:cNvPr>
          <p:cNvSpPr>
            <a:spLocks noChangeArrowheads="1"/>
          </p:cNvSpPr>
          <p:nvPr/>
        </p:nvSpPr>
        <p:spPr bwMode="auto">
          <a:xfrm>
            <a:off x="668694" y="239361"/>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3D8BD163-2995-F4A3-03F2-03DC78BED611}"/>
              </a:ext>
            </a:extLst>
          </p:cNvPr>
          <p:cNvGraphicFramePr>
            <a:graphicFrameLocks noGrp="1"/>
          </p:cNvGraphicFramePr>
          <p:nvPr>
            <p:extLst>
              <p:ext uri="{D42A27DB-BD31-4B8C-83A1-F6EECF244321}">
                <p14:modId xmlns:p14="http://schemas.microsoft.com/office/powerpoint/2010/main" val="1071162338"/>
              </p:ext>
            </p:extLst>
          </p:nvPr>
        </p:nvGraphicFramePr>
        <p:xfrm>
          <a:off x="668694" y="1102753"/>
          <a:ext cx="7218005" cy="4755124"/>
        </p:xfrm>
        <a:graphic>
          <a:graphicData uri="http://schemas.openxmlformats.org/drawingml/2006/table">
            <a:tbl>
              <a:tblPr>
                <a:tableStyleId>{5C22544A-7EE6-4342-B048-85BDC9FD1C3A}</a:tableStyleId>
              </a:tblPr>
              <a:tblGrid>
                <a:gridCol w="2248231">
                  <a:extLst>
                    <a:ext uri="{9D8B030D-6E8A-4147-A177-3AD203B41FA5}">
                      <a16:colId xmlns:a16="http://schemas.microsoft.com/office/drawing/2014/main" val="1461136054"/>
                    </a:ext>
                  </a:extLst>
                </a:gridCol>
                <a:gridCol w="1248360">
                  <a:extLst>
                    <a:ext uri="{9D8B030D-6E8A-4147-A177-3AD203B41FA5}">
                      <a16:colId xmlns:a16="http://schemas.microsoft.com/office/drawing/2014/main" val="4088349590"/>
                    </a:ext>
                  </a:extLst>
                </a:gridCol>
                <a:gridCol w="1236527">
                  <a:extLst>
                    <a:ext uri="{9D8B030D-6E8A-4147-A177-3AD203B41FA5}">
                      <a16:colId xmlns:a16="http://schemas.microsoft.com/office/drawing/2014/main" val="640414743"/>
                    </a:ext>
                  </a:extLst>
                </a:gridCol>
                <a:gridCol w="1227324">
                  <a:extLst>
                    <a:ext uri="{9D8B030D-6E8A-4147-A177-3AD203B41FA5}">
                      <a16:colId xmlns:a16="http://schemas.microsoft.com/office/drawing/2014/main" val="1482464662"/>
                    </a:ext>
                  </a:extLst>
                </a:gridCol>
                <a:gridCol w="1257563">
                  <a:extLst>
                    <a:ext uri="{9D8B030D-6E8A-4147-A177-3AD203B41FA5}">
                      <a16:colId xmlns:a16="http://schemas.microsoft.com/office/drawing/2014/main" val="483070361"/>
                    </a:ext>
                  </a:extLst>
                </a:gridCol>
              </a:tblGrid>
              <a:tr h="166355">
                <a:tc>
                  <a:txBody>
                    <a:bodyPr/>
                    <a:lstStyle/>
                    <a:p>
                      <a:pPr marL="0" marR="0">
                        <a:lnSpc>
                          <a:spcPct val="107000"/>
                        </a:lnSpc>
                        <a:spcBef>
                          <a:spcPts val="0"/>
                        </a:spcBef>
                        <a:spcAft>
                          <a:spcPts val="0"/>
                        </a:spcAft>
                      </a:pPr>
                      <a:r>
                        <a:rPr lang="en-US" sz="850" kern="100">
                          <a:effectLst/>
                        </a:rPr>
                        <a:t>Benefit Provision</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1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2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3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4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80528544"/>
                  </a:ext>
                </a:extLst>
              </a:tr>
              <a:tr h="691141">
                <a:tc>
                  <a:txBody>
                    <a:bodyPr/>
                    <a:lstStyle/>
                    <a:p>
                      <a:pPr marL="0" marR="0">
                        <a:lnSpc>
                          <a:spcPct val="107000"/>
                        </a:lnSpc>
                        <a:spcBef>
                          <a:spcPts val="0"/>
                        </a:spcBef>
                        <a:spcAft>
                          <a:spcPts val="0"/>
                        </a:spcAft>
                      </a:pPr>
                      <a:r>
                        <a:rPr lang="en-US" sz="850" kern="100" dirty="0">
                          <a:effectLst/>
                        </a:rPr>
                        <a:t>J. Lab (including allergy shots), Pathology,</a:t>
                      </a:r>
                      <a:endParaRPr lang="en-US" sz="1200" kern="100" dirty="0">
                        <a:effectLst/>
                      </a:endParaRPr>
                    </a:p>
                    <a:p>
                      <a:pPr marL="0" marR="0">
                        <a:lnSpc>
                          <a:spcPct val="107000"/>
                        </a:lnSpc>
                        <a:spcBef>
                          <a:spcPts val="0"/>
                        </a:spcBef>
                        <a:spcAft>
                          <a:spcPts val="0"/>
                        </a:spcAft>
                      </a:pPr>
                      <a:r>
                        <a:rPr lang="en-US" sz="850" kern="100" dirty="0">
                          <a:effectLst/>
                        </a:rPr>
                        <a:t>    and X-ray (not included as part of </a:t>
                      </a:r>
                    </a:p>
                    <a:p>
                      <a:pPr marL="0" marR="0">
                        <a:lnSpc>
                          <a:spcPct val="107000"/>
                        </a:lnSpc>
                        <a:spcBef>
                          <a:spcPts val="0"/>
                        </a:spcBef>
                        <a:spcAft>
                          <a:spcPts val="0"/>
                        </a:spcAft>
                      </a:pPr>
                      <a:r>
                        <a:rPr lang="en-US" sz="850" kern="100" dirty="0">
                          <a:effectLst/>
                        </a:rPr>
                        <a:t>    preventive care and not subject to office </a:t>
                      </a:r>
                    </a:p>
                    <a:p>
                      <a:pPr marL="0" marR="0">
                        <a:lnSpc>
                          <a:spcPct val="107000"/>
                        </a:lnSpc>
                        <a:spcBef>
                          <a:spcPts val="0"/>
                        </a:spcBef>
                        <a:spcAft>
                          <a:spcPts val="0"/>
                        </a:spcAft>
                      </a:pPr>
                      <a:r>
                        <a:rPr lang="en-US" sz="850" kern="100" dirty="0">
                          <a:effectLst/>
                        </a:rPr>
                        <a:t>    visit or facility copayments) </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41859988"/>
                  </a:ext>
                </a:extLst>
              </a:tr>
              <a:tr h="516211">
                <a:tc>
                  <a:txBody>
                    <a:bodyPr/>
                    <a:lstStyle/>
                    <a:p>
                      <a:pPr marL="0" marR="0">
                        <a:lnSpc>
                          <a:spcPct val="107000"/>
                        </a:lnSpc>
                        <a:spcBef>
                          <a:spcPts val="0"/>
                        </a:spcBef>
                        <a:spcAft>
                          <a:spcPts val="0"/>
                        </a:spcAft>
                      </a:pPr>
                      <a:r>
                        <a:rPr lang="en-US" sz="850" kern="100">
                          <a:effectLst/>
                        </a:rPr>
                        <a:t>K. MRI/CT Scans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15%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30%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19724004"/>
                  </a:ext>
                </a:extLst>
              </a:tr>
              <a:tr h="1792236">
                <a:tc>
                  <a:txBody>
                    <a:bodyPr/>
                    <a:lstStyle/>
                    <a:p>
                      <a:pPr marL="0" marR="0">
                        <a:lnSpc>
                          <a:spcPct val="107000"/>
                        </a:lnSpc>
                        <a:spcBef>
                          <a:spcPts val="0"/>
                        </a:spcBef>
                        <a:spcAft>
                          <a:spcPts val="0"/>
                        </a:spcAft>
                      </a:pPr>
                      <a:r>
                        <a:rPr lang="en-US" sz="850" kern="100" dirty="0">
                          <a:effectLst/>
                        </a:rPr>
                        <a:t>L. Other expenses not covered in A – K</a:t>
                      </a:r>
                      <a:endParaRPr lang="en-US" sz="1200" kern="100" dirty="0">
                        <a:effectLst/>
                      </a:endParaRPr>
                    </a:p>
                    <a:p>
                      <a:pPr marL="0" marR="0">
                        <a:lnSpc>
                          <a:spcPct val="107000"/>
                        </a:lnSpc>
                        <a:spcBef>
                          <a:spcPts val="0"/>
                        </a:spcBef>
                        <a:spcAft>
                          <a:spcPts val="0"/>
                        </a:spcAft>
                      </a:pPr>
                      <a:r>
                        <a:rPr lang="en-US" sz="850" kern="100" dirty="0">
                          <a:effectLst/>
                        </a:rPr>
                        <a:t>    above, including but not limited to:</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Ambulance</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Home Health Care</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Outpatient Hospital Services (non-surgical)</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Radiation/chemotherapy</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Dialysis</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Day treatment for mental health and chemical dependency</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Other diagnostic or treatment related outpatient services</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5% coinsurance</a:t>
                      </a:r>
                      <a:endParaRPr lang="en-US" sz="1200" kern="100">
                        <a:effectLst/>
                      </a:endParaRPr>
                    </a:p>
                    <a:p>
                      <a:pPr marL="0" marR="0">
                        <a:lnSpc>
                          <a:spcPct val="107000"/>
                        </a:lnSpc>
                        <a:spcBef>
                          <a:spcPts val="0"/>
                        </a:spcBef>
                        <a:spcAft>
                          <a:spcPts val="0"/>
                        </a:spcAft>
                        <a:tabLst>
                          <a:tab pos="998220" algn="l"/>
                        </a:tabLst>
                      </a:pPr>
                      <a:r>
                        <a:rPr lang="en-US" sz="850" kern="100">
                          <a:effectLst/>
                        </a:rPr>
                        <a:t>annual deductible applies </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dirty="0">
                          <a:effectLst/>
                        </a:rPr>
                        <a:t>25% coinsurance</a:t>
                      </a:r>
                      <a:endParaRPr lang="en-US" sz="1200" kern="100" dirty="0">
                        <a:effectLst/>
                      </a:endParaRPr>
                    </a:p>
                    <a:p>
                      <a:pPr marL="0" marR="0">
                        <a:lnSpc>
                          <a:spcPct val="107000"/>
                        </a:lnSpc>
                        <a:spcBef>
                          <a:spcPts val="0"/>
                        </a:spcBef>
                        <a:spcAft>
                          <a:spcPts val="0"/>
                        </a:spcAft>
                      </a:pPr>
                      <a:r>
                        <a:rPr lang="en-US" sz="850" kern="100" dirty="0">
                          <a:effectLst/>
                        </a:rPr>
                        <a:t>annual deductible applies</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59436396"/>
                  </a:ext>
                </a:extLst>
              </a:tr>
              <a:tr h="720388">
                <a:tc>
                  <a:txBody>
                    <a:bodyPr/>
                    <a:lstStyle/>
                    <a:p>
                      <a:pPr marL="0" marR="0">
                        <a:lnSpc>
                          <a:spcPct val="107000"/>
                        </a:lnSpc>
                        <a:spcBef>
                          <a:spcPts val="0"/>
                        </a:spcBef>
                        <a:spcAft>
                          <a:spcPts val="0"/>
                        </a:spcAft>
                      </a:pPr>
                      <a:r>
                        <a:rPr lang="en-US" sz="850" kern="100">
                          <a:effectLst/>
                        </a:rPr>
                        <a:t>M. Prescription Drugs</a:t>
                      </a:r>
                      <a:endParaRPr lang="en-US" sz="1200" kern="100">
                        <a:effectLst/>
                      </a:endParaRPr>
                    </a:p>
                    <a:p>
                      <a:pPr marL="0" marR="0">
                        <a:lnSpc>
                          <a:spcPct val="107000"/>
                        </a:lnSpc>
                        <a:spcBef>
                          <a:spcPts val="0"/>
                        </a:spcBef>
                        <a:spcAft>
                          <a:spcPts val="0"/>
                        </a:spcAft>
                      </a:pPr>
                      <a:r>
                        <a:rPr lang="en-US" sz="850" kern="100">
                          <a:effectLst/>
                        </a:rPr>
                        <a:t>     30-day supply of Tier 1, Tier 2, or Tier 3</a:t>
                      </a:r>
                      <a:endParaRPr lang="en-US" sz="1200" kern="100">
                        <a:effectLst/>
                      </a:endParaRPr>
                    </a:p>
                    <a:p>
                      <a:pPr marL="0" marR="0">
                        <a:lnSpc>
                          <a:spcPct val="107000"/>
                        </a:lnSpc>
                        <a:spcBef>
                          <a:spcPts val="0"/>
                        </a:spcBef>
                        <a:spcAft>
                          <a:spcPts val="0"/>
                        </a:spcAft>
                      </a:pPr>
                      <a:r>
                        <a:rPr lang="en-US" sz="850" kern="100">
                          <a:effectLst/>
                        </a:rPr>
                        <a:t>     prescription drugs, including insulin; or a</a:t>
                      </a:r>
                      <a:endParaRPr lang="en-US" sz="1200" kern="100">
                        <a:effectLst/>
                      </a:endParaRPr>
                    </a:p>
                    <a:p>
                      <a:pPr marL="0" marR="0">
                        <a:lnSpc>
                          <a:spcPct val="107000"/>
                        </a:lnSpc>
                        <a:spcBef>
                          <a:spcPts val="0"/>
                        </a:spcBef>
                        <a:spcAft>
                          <a:spcPts val="0"/>
                        </a:spcAft>
                      </a:pPr>
                      <a:r>
                        <a:rPr lang="en-US" sz="850" kern="100">
                          <a:effectLst/>
                        </a:rPr>
                        <a:t>     3-cycle supply of oral contraceptives.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dirty="0">
                          <a:effectLst/>
                        </a:rPr>
                        <a:t>$18 tier one</a:t>
                      </a:r>
                      <a:endParaRPr lang="en-US" sz="1200" kern="100" dirty="0">
                        <a:effectLst/>
                      </a:endParaRPr>
                    </a:p>
                    <a:p>
                      <a:pPr marL="0" marR="0" algn="ctr">
                        <a:lnSpc>
                          <a:spcPct val="107000"/>
                        </a:lnSpc>
                        <a:spcBef>
                          <a:spcPts val="0"/>
                        </a:spcBef>
                        <a:spcAft>
                          <a:spcPts val="0"/>
                        </a:spcAft>
                      </a:pPr>
                      <a:r>
                        <a:rPr lang="en-US" sz="850" kern="100" dirty="0">
                          <a:effectLst/>
                        </a:rPr>
                        <a:t>$30 tier two</a:t>
                      </a:r>
                      <a:endParaRPr lang="en-US" sz="1200" kern="100" dirty="0">
                        <a:effectLst/>
                      </a:endParaRPr>
                    </a:p>
                    <a:p>
                      <a:pPr marL="0" marR="0" algn="ctr">
                        <a:lnSpc>
                          <a:spcPct val="107000"/>
                        </a:lnSpc>
                        <a:spcBef>
                          <a:spcPts val="0"/>
                        </a:spcBef>
                        <a:spcAft>
                          <a:spcPts val="0"/>
                        </a:spcAft>
                      </a:pPr>
                      <a:r>
                        <a:rPr lang="en-US" sz="850" kern="100" dirty="0">
                          <a:effectLst/>
                        </a:rPr>
                        <a:t>$55 tier three</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05600499"/>
                  </a:ext>
                </a:extLst>
              </a:tr>
              <a:tr h="352582">
                <a:tc>
                  <a:txBody>
                    <a:bodyPr/>
                    <a:lstStyle/>
                    <a:p>
                      <a:pPr marL="0" marR="0">
                        <a:lnSpc>
                          <a:spcPct val="107000"/>
                        </a:lnSpc>
                        <a:spcBef>
                          <a:spcPts val="0"/>
                        </a:spcBef>
                        <a:spcAft>
                          <a:spcPts val="0"/>
                        </a:spcAft>
                      </a:pPr>
                      <a:r>
                        <a:rPr lang="en-US" sz="850" kern="100">
                          <a:effectLst/>
                        </a:rPr>
                        <a:t>N. Plan Maximum Out-of-Pocket Expense for</a:t>
                      </a:r>
                      <a:endParaRPr lang="en-US" sz="1200" kern="100">
                        <a:effectLst/>
                      </a:endParaRPr>
                    </a:p>
                    <a:p>
                      <a:pPr marL="0" marR="0">
                        <a:lnSpc>
                          <a:spcPct val="107000"/>
                        </a:lnSpc>
                        <a:spcBef>
                          <a:spcPts val="0"/>
                        </a:spcBef>
                        <a:spcAft>
                          <a:spcPts val="0"/>
                        </a:spcAft>
                      </a:pPr>
                      <a:r>
                        <a:rPr lang="en-US" sz="850" kern="100">
                          <a:effectLst/>
                        </a:rPr>
                        <a:t>     Prescription Drugs (single/family) </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82848520"/>
                  </a:ext>
                </a:extLst>
              </a:tr>
              <a:tr h="516211">
                <a:tc>
                  <a:txBody>
                    <a:bodyPr/>
                    <a:lstStyle/>
                    <a:p>
                      <a:pPr marL="0" marR="0">
                        <a:lnSpc>
                          <a:spcPct val="107000"/>
                        </a:lnSpc>
                        <a:spcBef>
                          <a:spcPts val="0"/>
                        </a:spcBef>
                        <a:spcAft>
                          <a:spcPts val="0"/>
                        </a:spcAft>
                      </a:pPr>
                      <a:r>
                        <a:rPr lang="en-US" sz="850" kern="100" dirty="0">
                          <a:effectLst/>
                        </a:rPr>
                        <a:t>O. Plan Maximum Out-of-Pocket Expense</a:t>
                      </a:r>
                      <a:endParaRPr lang="en-US" sz="1200" kern="100" dirty="0">
                        <a:effectLst/>
                      </a:endParaRPr>
                    </a:p>
                    <a:p>
                      <a:pPr marL="0" marR="0">
                        <a:lnSpc>
                          <a:spcPct val="107000"/>
                        </a:lnSpc>
                        <a:spcBef>
                          <a:spcPts val="0"/>
                        </a:spcBef>
                        <a:spcAft>
                          <a:spcPts val="0"/>
                        </a:spcAft>
                      </a:pPr>
                      <a:r>
                        <a:rPr lang="en-US" sz="850" kern="100" dirty="0">
                          <a:effectLst/>
                        </a:rPr>
                        <a:t>     (excluding prescription drugs) </a:t>
                      </a:r>
                    </a:p>
                    <a:p>
                      <a:pPr marL="0" marR="0">
                        <a:lnSpc>
                          <a:spcPct val="107000"/>
                        </a:lnSpc>
                        <a:spcBef>
                          <a:spcPts val="0"/>
                        </a:spcBef>
                        <a:spcAft>
                          <a:spcPts val="0"/>
                        </a:spcAft>
                      </a:pPr>
                      <a:r>
                        <a:rPr lang="en-US" sz="850" kern="100" dirty="0">
                          <a:effectLst/>
                        </a:rPr>
                        <a:t>     (single/family)</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a:effectLst/>
                        </a:rPr>
                        <a:t>$1,700 / 3,400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$1,700 / 3,400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$2,400 / 4,800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dirty="0">
                          <a:effectLst/>
                        </a:rPr>
                        <a:t>$3,600 / 7,200</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93414384"/>
                  </a:ext>
                </a:extLst>
              </a:tr>
            </a:tbl>
          </a:graphicData>
        </a:graphic>
      </p:graphicFrame>
    </p:spTree>
    <p:extLst>
      <p:ext uri="{BB962C8B-B14F-4D97-AF65-F5344CB8AC3E}">
        <p14:creationId xmlns:p14="http://schemas.microsoft.com/office/powerpoint/2010/main" val="3939212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9010" y="2743200"/>
            <a:ext cx="2355743" cy="584775"/>
          </a:xfrm>
          <a:prstGeom prst="rect">
            <a:avLst/>
          </a:prstGeom>
          <a:noFill/>
        </p:spPr>
        <p:txBody>
          <a:bodyPr wrap="square" rtlCol="0">
            <a:spAutoFit/>
          </a:bodyPr>
          <a:lstStyle/>
          <a:p>
            <a:r>
              <a:rPr lang="en-US" sz="3200" b="1" dirty="0">
                <a:solidFill>
                  <a:srgbClr val="800000"/>
                </a:solidFill>
              </a:rPr>
              <a:t>Value Plan </a:t>
            </a:r>
          </a:p>
        </p:txBody>
      </p:sp>
      <p:sp>
        <p:nvSpPr>
          <p:cNvPr id="4" name="TextBox 3">
            <a:extLst>
              <a:ext uri="{FF2B5EF4-FFF2-40B4-BE49-F238E27FC236}">
                <a16:creationId xmlns:a16="http://schemas.microsoft.com/office/drawing/2014/main" id="{7791279A-7F23-9D18-9463-9EC29B20576B}"/>
              </a:ext>
            </a:extLst>
          </p:cNvPr>
          <p:cNvSpPr txBox="1"/>
          <p:nvPr/>
        </p:nvSpPr>
        <p:spPr>
          <a:xfrm>
            <a:off x="8615928" y="6400800"/>
            <a:ext cx="3642747" cy="369332"/>
          </a:xfrm>
          <a:prstGeom prst="rect">
            <a:avLst/>
          </a:prstGeom>
          <a:noFill/>
        </p:spPr>
        <p:txBody>
          <a:bodyPr wrap="square" rtlCol="0">
            <a:spAutoFit/>
          </a:bodyPr>
          <a:lstStyle/>
          <a:p>
            <a:r>
              <a:rPr lang="en-US" dirty="0"/>
              <a:t>*No voice over for the next 5 slides*</a:t>
            </a:r>
          </a:p>
        </p:txBody>
      </p:sp>
    </p:spTree>
    <p:extLst>
      <p:ext uri="{BB962C8B-B14F-4D97-AF65-F5344CB8AC3E}">
        <p14:creationId xmlns:p14="http://schemas.microsoft.com/office/powerpoint/2010/main" val="217650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9732" y="951823"/>
            <a:ext cx="3611105" cy="1846659"/>
          </a:xfrm>
          <a:prstGeom prst="rect">
            <a:avLst/>
          </a:prstGeom>
          <a:noFill/>
        </p:spPr>
        <p:txBody>
          <a:bodyPr wrap="square" rtlCol="0">
            <a:spAutoFit/>
          </a:bodyPr>
          <a:lstStyle/>
          <a:p>
            <a:pPr algn="ctr"/>
            <a:r>
              <a:rPr lang="en-US" sz="2400" b="1" dirty="0">
                <a:solidFill>
                  <a:srgbClr val="800000"/>
                </a:solidFill>
              </a:rPr>
              <a:t>Value Plan</a:t>
            </a:r>
          </a:p>
          <a:p>
            <a:pPr algn="ctr"/>
            <a:r>
              <a:rPr lang="en-US" dirty="0"/>
              <a:t>Mid-range benefit level</a:t>
            </a:r>
          </a:p>
          <a:p>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249119" y="1485918"/>
            <a:ext cx="53228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graphicFrame>
        <p:nvGraphicFramePr>
          <p:cNvPr id="6" name="Table 5">
            <a:extLst>
              <a:ext uri="{FF2B5EF4-FFF2-40B4-BE49-F238E27FC236}">
                <a16:creationId xmlns:a16="http://schemas.microsoft.com/office/drawing/2014/main" id="{13CC1DC6-B38B-2D9D-25A2-87E015F46A3D}"/>
              </a:ext>
            </a:extLst>
          </p:cNvPr>
          <p:cNvGraphicFramePr>
            <a:graphicFrameLocks noGrp="1"/>
          </p:cNvGraphicFramePr>
          <p:nvPr>
            <p:extLst>
              <p:ext uri="{D42A27DB-BD31-4B8C-83A1-F6EECF244321}">
                <p14:modId xmlns:p14="http://schemas.microsoft.com/office/powerpoint/2010/main" val="3141727918"/>
              </p:ext>
            </p:extLst>
          </p:nvPr>
        </p:nvGraphicFramePr>
        <p:xfrm>
          <a:off x="884625" y="1166069"/>
          <a:ext cx="7198669" cy="4738152"/>
        </p:xfrm>
        <a:graphic>
          <a:graphicData uri="http://schemas.openxmlformats.org/drawingml/2006/table">
            <a:tbl>
              <a:tblPr>
                <a:tableStyleId>{5C22544A-7EE6-4342-B048-85BDC9FD1C3A}</a:tableStyleId>
              </a:tblPr>
              <a:tblGrid>
                <a:gridCol w="2229484">
                  <a:extLst>
                    <a:ext uri="{9D8B030D-6E8A-4147-A177-3AD203B41FA5}">
                      <a16:colId xmlns:a16="http://schemas.microsoft.com/office/drawing/2014/main" val="2167623876"/>
                    </a:ext>
                  </a:extLst>
                </a:gridCol>
                <a:gridCol w="1171326">
                  <a:extLst>
                    <a:ext uri="{9D8B030D-6E8A-4147-A177-3AD203B41FA5}">
                      <a16:colId xmlns:a16="http://schemas.microsoft.com/office/drawing/2014/main" val="2200756442"/>
                    </a:ext>
                  </a:extLst>
                </a:gridCol>
                <a:gridCol w="1265953">
                  <a:extLst>
                    <a:ext uri="{9D8B030D-6E8A-4147-A177-3AD203B41FA5}">
                      <a16:colId xmlns:a16="http://schemas.microsoft.com/office/drawing/2014/main" val="2486283797"/>
                    </a:ext>
                  </a:extLst>
                </a:gridCol>
                <a:gridCol w="1265953">
                  <a:extLst>
                    <a:ext uri="{9D8B030D-6E8A-4147-A177-3AD203B41FA5}">
                      <a16:colId xmlns:a16="http://schemas.microsoft.com/office/drawing/2014/main" val="3112975029"/>
                    </a:ext>
                  </a:extLst>
                </a:gridCol>
                <a:gridCol w="1265953">
                  <a:extLst>
                    <a:ext uri="{9D8B030D-6E8A-4147-A177-3AD203B41FA5}">
                      <a16:colId xmlns:a16="http://schemas.microsoft.com/office/drawing/2014/main" val="742312054"/>
                    </a:ext>
                  </a:extLst>
                </a:gridCol>
              </a:tblGrid>
              <a:tr h="69777">
                <a:tc>
                  <a:txBody>
                    <a:bodyPr/>
                    <a:lstStyle/>
                    <a:p>
                      <a:pPr marL="0" marR="0">
                        <a:spcBef>
                          <a:spcPts val="0"/>
                        </a:spcBef>
                        <a:spcAft>
                          <a:spcPts val="0"/>
                        </a:spcAft>
                      </a:pPr>
                      <a:r>
                        <a:rPr lang="en-US" sz="800">
                          <a:effectLst/>
                        </a:rPr>
                        <a:t>Benefit Provision</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1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2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3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4 – You Pay</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4218136968"/>
                  </a:ext>
                </a:extLst>
              </a:tr>
              <a:tr h="793911">
                <a:tc>
                  <a:txBody>
                    <a:bodyPr/>
                    <a:lstStyle/>
                    <a:p>
                      <a:pPr marL="0" marR="0">
                        <a:spcBef>
                          <a:spcPts val="0"/>
                        </a:spcBef>
                        <a:spcAft>
                          <a:spcPts val="0"/>
                        </a:spcAft>
                      </a:pPr>
                      <a:r>
                        <a:rPr lang="en-US" sz="800" dirty="0">
                          <a:effectLst/>
                        </a:rPr>
                        <a:t>A. Preventive Care Services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medical exams, cancer screening</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Child health preventive services, routine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Prenatal and postnatal care and exams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Adult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eye and hearing exams</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90963929"/>
                  </a:ext>
                </a:extLst>
              </a:tr>
              <a:tr h="269493">
                <a:tc>
                  <a:txBody>
                    <a:bodyPr/>
                    <a:lstStyle/>
                    <a:p>
                      <a:pPr marL="0" marR="0">
                        <a:spcBef>
                          <a:spcPts val="0"/>
                        </a:spcBef>
                        <a:spcAft>
                          <a:spcPts val="0"/>
                        </a:spcAft>
                      </a:pPr>
                      <a:r>
                        <a:rPr lang="en-US" sz="800">
                          <a:effectLst/>
                        </a:rPr>
                        <a:t>B. Annual First Dollar Deductible </a:t>
                      </a:r>
                      <a:r>
                        <a:rPr lang="en-US" sz="1000">
                          <a:effectLst/>
                        </a:rPr>
                        <a:t>*</a:t>
                      </a:r>
                      <a:endParaRPr lang="en-US" sz="1100">
                        <a:effectLst/>
                      </a:endParaRPr>
                    </a:p>
                    <a:p>
                      <a:pPr marL="0" marR="0">
                        <a:spcBef>
                          <a:spcPts val="0"/>
                        </a:spcBef>
                        <a:spcAft>
                          <a:spcPts val="0"/>
                        </a:spcAft>
                      </a:pPr>
                      <a:r>
                        <a:rPr lang="en-US" sz="800">
                          <a:effectLst/>
                        </a:rPr>
                        <a:t>    (single/family)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$600 / 1,200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$850 / 1,700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$1,300 / 2,600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$2,100 / 4,200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57173450"/>
                  </a:ext>
                </a:extLst>
              </a:tr>
              <a:tr h="808478">
                <a:tc>
                  <a:txBody>
                    <a:bodyPr/>
                    <a:lstStyle/>
                    <a:p>
                      <a:pPr marL="0" marR="0">
                        <a:spcBef>
                          <a:spcPts val="0"/>
                        </a:spcBef>
                        <a:spcAft>
                          <a:spcPts val="0"/>
                        </a:spcAft>
                      </a:pPr>
                      <a:r>
                        <a:rPr lang="en-US" sz="800">
                          <a:effectLst/>
                        </a:rPr>
                        <a:t>C. Office visits for Illness/Injury, for Outpatient</a:t>
                      </a:r>
                      <a:endParaRPr lang="en-US" sz="1100">
                        <a:effectLst/>
                      </a:endParaRPr>
                    </a:p>
                    <a:p>
                      <a:pPr marL="0" marR="0">
                        <a:spcBef>
                          <a:spcPts val="0"/>
                        </a:spcBef>
                        <a:spcAft>
                          <a:spcPts val="0"/>
                        </a:spcAft>
                      </a:pPr>
                      <a:r>
                        <a:rPr lang="en-US" sz="800">
                          <a:effectLst/>
                        </a:rPr>
                        <a:t>     Physical, Occupational or Speech Therapy,</a:t>
                      </a:r>
                      <a:endParaRPr lang="en-US" sz="1100">
                        <a:effectLst/>
                      </a:endParaRPr>
                    </a:p>
                    <a:p>
                      <a:pPr marL="0" marR="0">
                        <a:spcBef>
                          <a:spcPts val="0"/>
                        </a:spcBef>
                        <a:spcAft>
                          <a:spcPts val="0"/>
                        </a:spcAft>
                      </a:pPr>
                      <a:r>
                        <a:rPr lang="en-US" sz="800">
                          <a:effectLst/>
                        </a:rPr>
                        <a:t>     and Urgent Care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visits in a physician’s office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Chiropractic services</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Urgent Care clinic visits (in or out of network)</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$40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$125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1115355363"/>
                  </a:ext>
                </a:extLst>
              </a:tr>
              <a:tr h="247642">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office visits for mental health and chemical dependency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$80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3421403"/>
                  </a:ext>
                </a:extLst>
              </a:tr>
              <a:tr h="123821">
                <a:tc>
                  <a:txBody>
                    <a:bodyPr/>
                    <a:lstStyle/>
                    <a:p>
                      <a:pPr marL="0" marR="0">
                        <a:spcBef>
                          <a:spcPts val="0"/>
                        </a:spcBef>
                        <a:spcAft>
                          <a:spcPts val="0"/>
                        </a:spcAft>
                      </a:pPr>
                      <a:r>
                        <a:rPr lang="en-US" sz="800">
                          <a:effectLst/>
                        </a:rPr>
                        <a:t>D. Network Convenience Clinics and Online Care</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41671618"/>
                  </a:ext>
                </a:extLst>
              </a:tr>
              <a:tr h="356896">
                <a:tc>
                  <a:txBody>
                    <a:bodyPr/>
                    <a:lstStyle/>
                    <a:p>
                      <a:pPr marL="0" marR="0">
                        <a:spcBef>
                          <a:spcPts val="0"/>
                        </a:spcBef>
                        <a:spcAft>
                          <a:spcPts val="0"/>
                        </a:spcAft>
                      </a:pPr>
                      <a:r>
                        <a:rPr lang="en-US" sz="800">
                          <a:effectLst/>
                        </a:rPr>
                        <a:t>E. Emergency Care (in or out of network)</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Emergency care received in a hospital</a:t>
                      </a:r>
                      <a:endParaRPr lang="en-US" sz="1100">
                        <a:effectLst/>
                      </a:endParaRPr>
                    </a:p>
                    <a:p>
                      <a:pPr marL="0" marR="0">
                        <a:spcBef>
                          <a:spcPts val="0"/>
                        </a:spcBef>
                        <a:spcAft>
                          <a:spcPts val="0"/>
                        </a:spcAft>
                      </a:pPr>
                      <a:r>
                        <a:rPr lang="en-US" sz="800">
                          <a:effectLst/>
                        </a:rPr>
                        <a:t>     emergency room</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$225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$275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$500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66016122"/>
                  </a:ext>
                </a:extLst>
              </a:tr>
              <a:tr h="247642">
                <a:tc>
                  <a:txBody>
                    <a:bodyPr/>
                    <a:lstStyle/>
                    <a:p>
                      <a:pPr marL="0" marR="0">
                        <a:spcBef>
                          <a:spcPts val="0"/>
                        </a:spcBef>
                        <a:spcAft>
                          <a:spcPts val="0"/>
                        </a:spcAft>
                      </a:pPr>
                      <a:r>
                        <a:rPr lang="en-US" sz="800">
                          <a:effectLst/>
                        </a:rPr>
                        <a:t>F. Inpatient Hospital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$325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$750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603492433"/>
                  </a:ext>
                </a:extLst>
              </a:tr>
              <a:tr h="247642">
                <a:tc>
                  <a:txBody>
                    <a:bodyPr/>
                    <a:lstStyle/>
                    <a:p>
                      <a:pPr marL="0" marR="0">
                        <a:spcBef>
                          <a:spcPts val="0"/>
                        </a:spcBef>
                        <a:spcAft>
                          <a:spcPts val="0"/>
                        </a:spcAft>
                      </a:pPr>
                      <a:r>
                        <a:rPr lang="en-US" sz="800">
                          <a:effectLst/>
                        </a:rPr>
                        <a:t>G. Outpatient Surgery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$175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2267565027"/>
                  </a:ext>
                </a:extLst>
              </a:tr>
              <a:tr h="141423">
                <a:tc>
                  <a:txBody>
                    <a:bodyPr/>
                    <a:lstStyle/>
                    <a:p>
                      <a:pPr marL="0" marR="0">
                        <a:spcBef>
                          <a:spcPts val="0"/>
                        </a:spcBef>
                        <a:spcAft>
                          <a:spcPts val="0"/>
                        </a:spcAft>
                      </a:pPr>
                      <a:r>
                        <a:rPr lang="en-US" sz="800">
                          <a:effectLst/>
                        </a:rPr>
                        <a:t>H.  Hospice and Skilled Nursing Facility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014056315"/>
                  </a:ext>
                </a:extLst>
              </a:tr>
              <a:tr h="247642">
                <a:tc>
                  <a:txBody>
                    <a:bodyPr/>
                    <a:lstStyle/>
                    <a:p>
                      <a:pPr marL="0" marR="0">
                        <a:spcBef>
                          <a:spcPts val="0"/>
                        </a:spcBef>
                        <a:spcAft>
                          <a:spcPts val="0"/>
                        </a:spcAft>
                      </a:pPr>
                      <a:r>
                        <a:rPr lang="en-US" sz="800">
                          <a:effectLst/>
                        </a:rPr>
                        <a:t>I.   Prosthetics and Durable Medical</a:t>
                      </a:r>
                      <a:endParaRPr lang="en-US" sz="1100">
                        <a:effectLst/>
                      </a:endParaRPr>
                    </a:p>
                    <a:p>
                      <a:pPr marL="0" marR="0">
                        <a:spcBef>
                          <a:spcPts val="0"/>
                        </a:spcBef>
                        <a:spcAft>
                          <a:spcPts val="0"/>
                        </a:spcAft>
                      </a:pPr>
                      <a:r>
                        <a:rPr lang="en-US" sz="800">
                          <a:effectLst/>
                        </a:rPr>
                        <a:t>     Equipment</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26610554"/>
                  </a:ext>
                </a:extLst>
              </a:tr>
              <a:tr h="495284">
                <a:tc>
                  <a:txBody>
                    <a:bodyPr/>
                    <a:lstStyle/>
                    <a:p>
                      <a:pPr marL="0" marR="0">
                        <a:spcBef>
                          <a:spcPts val="0"/>
                        </a:spcBef>
                        <a:spcAft>
                          <a:spcPts val="0"/>
                        </a:spcAft>
                      </a:pPr>
                      <a:r>
                        <a:rPr lang="en-US" sz="800">
                          <a:effectLst/>
                        </a:rPr>
                        <a:t>J. Lab (including allergy shots), Pathology,</a:t>
                      </a:r>
                      <a:endParaRPr lang="en-US" sz="1100">
                        <a:effectLst/>
                      </a:endParaRPr>
                    </a:p>
                    <a:p>
                      <a:pPr marL="0" marR="0">
                        <a:spcBef>
                          <a:spcPts val="0"/>
                        </a:spcBef>
                        <a:spcAft>
                          <a:spcPts val="0"/>
                        </a:spcAft>
                      </a:pPr>
                      <a:r>
                        <a:rPr lang="en-US" sz="800">
                          <a:effectLst/>
                        </a:rPr>
                        <a:t>    and X-ray (not included as part of preventive</a:t>
                      </a:r>
                      <a:endParaRPr lang="en-US" sz="1100">
                        <a:effectLst/>
                      </a:endParaRPr>
                    </a:p>
                    <a:p>
                      <a:pPr marL="0" marR="0">
                        <a:spcBef>
                          <a:spcPts val="0"/>
                        </a:spcBef>
                        <a:spcAft>
                          <a:spcPts val="0"/>
                        </a:spcAft>
                      </a:pPr>
                      <a:r>
                        <a:rPr lang="en-US" sz="800">
                          <a:effectLst/>
                        </a:rPr>
                        <a:t>    care and not subject to office visit or facility</a:t>
                      </a:r>
                      <a:endParaRPr lang="en-US" sz="1100">
                        <a:effectLst/>
                      </a:endParaRPr>
                    </a:p>
                    <a:p>
                      <a:pPr marL="0" marR="0">
                        <a:spcBef>
                          <a:spcPts val="0"/>
                        </a:spcBef>
                        <a:spcAft>
                          <a:spcPts val="0"/>
                        </a:spcAft>
                      </a:pPr>
                      <a:r>
                        <a:rPr lang="en-US" sz="800">
                          <a:effectLst/>
                        </a:rPr>
                        <a:t>    copayments)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69329415"/>
                  </a:ext>
                </a:extLst>
              </a:tr>
              <a:tr h="247642">
                <a:tc>
                  <a:txBody>
                    <a:bodyPr/>
                    <a:lstStyle/>
                    <a:p>
                      <a:pPr marL="0" marR="0">
                        <a:spcBef>
                          <a:spcPts val="0"/>
                        </a:spcBef>
                        <a:spcAft>
                          <a:spcPts val="0"/>
                        </a:spcAft>
                      </a:pPr>
                      <a:r>
                        <a:rPr lang="en-US" sz="800">
                          <a:effectLst/>
                        </a:rPr>
                        <a:t>K. MRI/CT Scans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dirty="0">
                          <a:effectLst/>
                        </a:rPr>
                        <a:t>35% coinsurance</a:t>
                      </a:r>
                      <a:endParaRPr lang="en-US" sz="1100" dirty="0">
                        <a:effectLst/>
                      </a:endParaRPr>
                    </a:p>
                    <a:p>
                      <a:pPr marL="0" marR="0">
                        <a:spcBef>
                          <a:spcPts val="0"/>
                        </a:spcBef>
                        <a:spcAft>
                          <a:spcPts val="0"/>
                        </a:spcAft>
                      </a:pPr>
                      <a:r>
                        <a:rPr lang="en-US" sz="800" dirty="0">
                          <a:effectLst/>
                        </a:rPr>
                        <a:t>annual deductible applies</a:t>
                      </a:r>
                      <a:endParaRPr lang="en-US" sz="1100" dirty="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100793809"/>
                  </a:ext>
                </a:extLst>
              </a:tr>
            </a:tbl>
          </a:graphicData>
        </a:graphic>
      </p:graphicFrame>
      <p:sp>
        <p:nvSpPr>
          <p:cNvPr id="7" name="Rectangle 1">
            <a:extLst>
              <a:ext uri="{FF2B5EF4-FFF2-40B4-BE49-F238E27FC236}">
                <a16:creationId xmlns:a16="http://schemas.microsoft.com/office/drawing/2014/main" id="{CF2A1B21-8C2C-00AC-517B-B231F4184155}"/>
              </a:ext>
            </a:extLst>
          </p:cNvPr>
          <p:cNvSpPr>
            <a:spLocks noChangeArrowheads="1"/>
          </p:cNvSpPr>
          <p:nvPr/>
        </p:nvSpPr>
        <p:spPr bwMode="auto">
          <a:xfrm>
            <a:off x="884625" y="305492"/>
            <a:ext cx="67456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3124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43268" y="360791"/>
            <a:ext cx="3926872" cy="6340197"/>
          </a:xfrm>
          <a:prstGeom prst="rect">
            <a:avLst/>
          </a:prstGeom>
          <a:noFill/>
        </p:spPr>
        <p:txBody>
          <a:bodyPr wrap="square" rtlCol="0">
            <a:spAutoFit/>
          </a:bodyPr>
          <a:lstStyle/>
          <a:p>
            <a:pPr algn="ctr"/>
            <a:r>
              <a:rPr lang="en-US" sz="2400" b="1" dirty="0">
                <a:solidFill>
                  <a:srgbClr val="800000"/>
                </a:solidFill>
              </a:rPr>
              <a:t>Value Plan</a:t>
            </a:r>
          </a:p>
          <a:p>
            <a:endParaRPr lang="en-US" sz="1200" dirty="0"/>
          </a:p>
          <a:p>
            <a:r>
              <a:rPr lang="en-US" sz="1600" b="1" dirty="0"/>
              <a:t>Prescription Drugs </a:t>
            </a:r>
          </a:p>
          <a:p>
            <a:endParaRPr lang="en-US" sz="1600" dirty="0"/>
          </a:p>
          <a:p>
            <a:r>
              <a:rPr lang="en-US" sz="1600" dirty="0"/>
              <a:t>No Deductible</a:t>
            </a:r>
          </a:p>
          <a:p>
            <a:r>
              <a:rPr lang="en-US" sz="1600" dirty="0"/>
              <a:t>Copay per 30 day supply</a:t>
            </a:r>
          </a:p>
          <a:p>
            <a:endParaRPr lang="en-US" sz="1600" dirty="0"/>
          </a:p>
          <a:p>
            <a:r>
              <a:rPr lang="en-US" sz="1600" dirty="0"/>
              <a:t>Typically tiers are broken out …</a:t>
            </a:r>
          </a:p>
          <a:p>
            <a:r>
              <a:rPr lang="en-US" sz="1600" dirty="0"/>
              <a:t>Tier 1 – $25, generic &amp; common name brand</a:t>
            </a:r>
          </a:p>
          <a:p>
            <a:r>
              <a:rPr lang="en-US" sz="1600" dirty="0"/>
              <a:t>Tier 2 – $45, name brand, some generic &amp;   specialty</a:t>
            </a:r>
          </a:p>
          <a:p>
            <a:r>
              <a:rPr lang="en-US" sz="1600" dirty="0"/>
              <a:t>Tier 3 – $70,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a:t>
            </a:r>
          </a:p>
          <a:p>
            <a:pPr algn="ctr"/>
            <a:r>
              <a:rPr lang="en-US" sz="1600" dirty="0"/>
              <a:t>www.innovomn.com</a:t>
            </a:r>
          </a:p>
          <a:p>
            <a:endParaRPr lang="en-US" sz="1600" dirty="0"/>
          </a:p>
          <a:p>
            <a:r>
              <a:rPr lang="en-US" sz="1600" dirty="0"/>
              <a:t>RX Out of Pocket Max - $1,250/$2,500</a:t>
            </a:r>
          </a:p>
          <a:p>
            <a:endParaRPr lang="en-US" sz="1600" dirty="0"/>
          </a:p>
          <a:p>
            <a:r>
              <a:rPr lang="en-US" sz="1600" dirty="0"/>
              <a:t>Mail Order for 90 day medications for 2 copays</a:t>
            </a:r>
          </a:p>
          <a:p>
            <a:r>
              <a:rPr lang="en-US" sz="1600" dirty="0"/>
              <a:t>(also available at retail CVS pharmacies)</a:t>
            </a:r>
          </a:p>
          <a:p>
            <a:endParaRPr lang="en-US" dirty="0"/>
          </a:p>
        </p:txBody>
      </p:sp>
      <p:sp>
        <p:nvSpPr>
          <p:cNvPr id="7" name="Right Arrow 6"/>
          <p:cNvSpPr/>
          <p:nvPr/>
        </p:nvSpPr>
        <p:spPr>
          <a:xfrm>
            <a:off x="57046" y="5367600"/>
            <a:ext cx="3794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8" name="Right Arrow 7"/>
          <p:cNvSpPr/>
          <p:nvPr/>
        </p:nvSpPr>
        <p:spPr>
          <a:xfrm>
            <a:off x="57045" y="4832752"/>
            <a:ext cx="3794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3" name="Rectangle 1">
            <a:extLst>
              <a:ext uri="{FF2B5EF4-FFF2-40B4-BE49-F238E27FC236}">
                <a16:creationId xmlns:a16="http://schemas.microsoft.com/office/drawing/2014/main" id="{076D07FD-FDCB-1495-BE19-ADA4B954327D}"/>
              </a:ext>
            </a:extLst>
          </p:cNvPr>
          <p:cNvSpPr>
            <a:spLocks noChangeArrowheads="1"/>
          </p:cNvSpPr>
          <p:nvPr/>
        </p:nvSpPr>
        <p:spPr bwMode="auto">
          <a:xfrm>
            <a:off x="486561" y="360791"/>
            <a:ext cx="66120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D2E76056-E96C-031E-FED2-6676AEDCA7C2}"/>
              </a:ext>
            </a:extLst>
          </p:cNvPr>
          <p:cNvGraphicFramePr>
            <a:graphicFrameLocks noGrp="1"/>
          </p:cNvGraphicFramePr>
          <p:nvPr>
            <p:extLst>
              <p:ext uri="{D42A27DB-BD31-4B8C-83A1-F6EECF244321}">
                <p14:modId xmlns:p14="http://schemas.microsoft.com/office/powerpoint/2010/main" val="2943821952"/>
              </p:ext>
            </p:extLst>
          </p:nvPr>
        </p:nvGraphicFramePr>
        <p:xfrm>
          <a:off x="574000" y="1112519"/>
          <a:ext cx="7331751" cy="5069204"/>
        </p:xfrm>
        <a:graphic>
          <a:graphicData uri="http://schemas.openxmlformats.org/drawingml/2006/table">
            <a:tbl>
              <a:tblPr>
                <a:tableStyleId>{5C22544A-7EE6-4342-B048-85BDC9FD1C3A}</a:tableStyleId>
              </a:tblPr>
              <a:tblGrid>
                <a:gridCol w="2270700">
                  <a:extLst>
                    <a:ext uri="{9D8B030D-6E8A-4147-A177-3AD203B41FA5}">
                      <a16:colId xmlns:a16="http://schemas.microsoft.com/office/drawing/2014/main" val="2563974919"/>
                    </a:ext>
                  </a:extLst>
                </a:gridCol>
                <a:gridCol w="1192980">
                  <a:extLst>
                    <a:ext uri="{9D8B030D-6E8A-4147-A177-3AD203B41FA5}">
                      <a16:colId xmlns:a16="http://schemas.microsoft.com/office/drawing/2014/main" val="3998338791"/>
                    </a:ext>
                  </a:extLst>
                </a:gridCol>
                <a:gridCol w="1289357">
                  <a:extLst>
                    <a:ext uri="{9D8B030D-6E8A-4147-A177-3AD203B41FA5}">
                      <a16:colId xmlns:a16="http://schemas.microsoft.com/office/drawing/2014/main" val="2542459001"/>
                    </a:ext>
                  </a:extLst>
                </a:gridCol>
                <a:gridCol w="1289357">
                  <a:extLst>
                    <a:ext uri="{9D8B030D-6E8A-4147-A177-3AD203B41FA5}">
                      <a16:colId xmlns:a16="http://schemas.microsoft.com/office/drawing/2014/main" val="3577833449"/>
                    </a:ext>
                  </a:extLst>
                </a:gridCol>
                <a:gridCol w="1289357">
                  <a:extLst>
                    <a:ext uri="{9D8B030D-6E8A-4147-A177-3AD203B41FA5}">
                      <a16:colId xmlns:a16="http://schemas.microsoft.com/office/drawing/2014/main" val="3171738763"/>
                    </a:ext>
                  </a:extLst>
                </a:gridCol>
              </a:tblGrid>
              <a:tr h="163213">
                <a:tc>
                  <a:txBody>
                    <a:bodyPr/>
                    <a:lstStyle/>
                    <a:p>
                      <a:pPr marL="0" marR="0">
                        <a:spcBef>
                          <a:spcPts val="0"/>
                        </a:spcBef>
                        <a:spcAft>
                          <a:spcPts val="0"/>
                        </a:spcAft>
                      </a:pPr>
                      <a:r>
                        <a:rPr lang="en-US" sz="850" dirty="0">
                          <a:effectLst/>
                        </a:rPr>
                        <a:t>Benefit Provision</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1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2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3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4 – You Pay</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01896737"/>
                  </a:ext>
                </a:extLst>
              </a:tr>
              <a:tr h="489639">
                <a:tc>
                  <a:txBody>
                    <a:bodyPr/>
                    <a:lstStyle/>
                    <a:p>
                      <a:pPr marL="0" marR="0">
                        <a:spcBef>
                          <a:spcPts val="0"/>
                        </a:spcBef>
                        <a:spcAft>
                          <a:spcPts val="0"/>
                        </a:spcAft>
                      </a:pPr>
                      <a:r>
                        <a:rPr lang="en-US" sz="850" dirty="0">
                          <a:effectLst/>
                        </a:rPr>
                        <a:t>I.   Prosthetics and Durable Medical</a:t>
                      </a:r>
                      <a:endParaRPr lang="en-US" sz="1200" dirty="0">
                        <a:effectLst/>
                      </a:endParaRPr>
                    </a:p>
                    <a:p>
                      <a:pPr marL="0" marR="0">
                        <a:spcBef>
                          <a:spcPts val="0"/>
                        </a:spcBef>
                        <a:spcAft>
                          <a:spcPts val="0"/>
                        </a:spcAft>
                      </a:pPr>
                      <a:r>
                        <a:rPr lang="en-US" sz="850" dirty="0">
                          <a:effectLst/>
                        </a:rPr>
                        <a:t>     Equipment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20%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12251704"/>
                  </a:ext>
                </a:extLst>
              </a:tr>
              <a:tr h="652852">
                <a:tc>
                  <a:txBody>
                    <a:bodyPr/>
                    <a:lstStyle/>
                    <a:p>
                      <a:pPr marL="0" marR="0">
                        <a:spcBef>
                          <a:spcPts val="0"/>
                        </a:spcBef>
                        <a:spcAft>
                          <a:spcPts val="0"/>
                        </a:spcAft>
                      </a:pPr>
                      <a:r>
                        <a:rPr lang="en-US" sz="850" dirty="0">
                          <a:effectLst/>
                        </a:rPr>
                        <a:t>J. Lab (including allergy shots), Pathology,</a:t>
                      </a:r>
                      <a:endParaRPr lang="en-US" sz="1200" dirty="0">
                        <a:effectLst/>
                      </a:endParaRPr>
                    </a:p>
                    <a:p>
                      <a:pPr marL="0" marR="0">
                        <a:spcBef>
                          <a:spcPts val="0"/>
                        </a:spcBef>
                        <a:spcAft>
                          <a:spcPts val="0"/>
                        </a:spcAft>
                      </a:pPr>
                      <a:r>
                        <a:rPr lang="en-US" sz="850" dirty="0">
                          <a:effectLst/>
                        </a:rPr>
                        <a:t>    and X-ray (not included as part of preventive</a:t>
                      </a:r>
                      <a:endParaRPr lang="en-US" sz="1200" dirty="0">
                        <a:effectLst/>
                      </a:endParaRPr>
                    </a:p>
                    <a:p>
                      <a:pPr marL="0" marR="0">
                        <a:spcBef>
                          <a:spcPts val="0"/>
                        </a:spcBef>
                        <a:spcAft>
                          <a:spcPts val="0"/>
                        </a:spcAft>
                      </a:pPr>
                      <a:r>
                        <a:rPr lang="en-US" sz="850" dirty="0">
                          <a:effectLst/>
                        </a:rPr>
                        <a:t>    care and not subject to office visit or facility</a:t>
                      </a:r>
                      <a:endParaRPr lang="en-US" sz="1200" dirty="0">
                        <a:effectLst/>
                      </a:endParaRPr>
                    </a:p>
                    <a:p>
                      <a:pPr marL="0" marR="0">
                        <a:spcBef>
                          <a:spcPts val="0"/>
                        </a:spcBef>
                        <a:spcAft>
                          <a:spcPts val="0"/>
                        </a:spcAft>
                      </a:pPr>
                      <a:r>
                        <a:rPr lang="en-US" sz="850" dirty="0">
                          <a:effectLst/>
                        </a:rPr>
                        <a:t>    copayments)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15%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28479228"/>
                  </a:ext>
                </a:extLst>
              </a:tr>
              <a:tr h="489639">
                <a:tc>
                  <a:txBody>
                    <a:bodyPr/>
                    <a:lstStyle/>
                    <a:p>
                      <a:pPr marL="0" marR="0">
                        <a:spcBef>
                          <a:spcPts val="0"/>
                        </a:spcBef>
                        <a:spcAft>
                          <a:spcPts val="0"/>
                        </a:spcAft>
                      </a:pPr>
                      <a:r>
                        <a:rPr lang="en-US" sz="850">
                          <a:effectLst/>
                        </a:rPr>
                        <a:t>K. MRI/CT Scans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70120129"/>
                  </a:ext>
                </a:extLst>
              </a:tr>
              <a:tr h="1804944">
                <a:tc>
                  <a:txBody>
                    <a:bodyPr/>
                    <a:lstStyle/>
                    <a:p>
                      <a:pPr marL="0" marR="0">
                        <a:spcBef>
                          <a:spcPts val="0"/>
                        </a:spcBef>
                        <a:spcAft>
                          <a:spcPts val="0"/>
                        </a:spcAft>
                      </a:pPr>
                      <a:r>
                        <a:rPr lang="en-US" sz="850">
                          <a:effectLst/>
                        </a:rPr>
                        <a:t>L. Other expenses not covered in A – K</a:t>
                      </a:r>
                      <a:endParaRPr lang="en-US" sz="1200">
                        <a:effectLst/>
                      </a:endParaRPr>
                    </a:p>
                    <a:p>
                      <a:pPr marL="0" marR="0">
                        <a:spcBef>
                          <a:spcPts val="0"/>
                        </a:spcBef>
                        <a:spcAft>
                          <a:spcPts val="0"/>
                        </a:spcAft>
                      </a:pPr>
                      <a:r>
                        <a:rPr lang="en-US" sz="850">
                          <a:effectLst/>
                        </a:rPr>
                        <a:t>    above, including but not limited to:</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Ambulance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Home Health Care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Outpatient Hospital Services (non-surgical)</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Radiation/chemotherapy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Dialysis</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Day treatment for mental health and</a:t>
                      </a:r>
                      <a:endParaRPr lang="en-US" sz="1200">
                        <a:effectLst/>
                      </a:endParaRPr>
                    </a:p>
                    <a:p>
                      <a:pPr marL="0" marR="0">
                        <a:spcBef>
                          <a:spcPts val="0"/>
                        </a:spcBef>
                        <a:spcAft>
                          <a:spcPts val="0"/>
                        </a:spcAft>
                      </a:pPr>
                      <a:r>
                        <a:rPr lang="en-US" sz="850">
                          <a:effectLst/>
                        </a:rPr>
                        <a:t>            chemical dependency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Other diagnostic or treatment related</a:t>
                      </a:r>
                      <a:endParaRPr lang="en-US" sz="1200">
                        <a:effectLst/>
                      </a:endParaRPr>
                    </a:p>
                    <a:p>
                      <a:pPr marL="0" marR="0">
                        <a:spcBef>
                          <a:spcPts val="0"/>
                        </a:spcBef>
                        <a:spcAft>
                          <a:spcPts val="0"/>
                        </a:spcAft>
                      </a:pPr>
                      <a:r>
                        <a:rPr lang="en-US" sz="850">
                          <a:effectLst/>
                        </a:rPr>
                        <a:t>            outpatient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47954639"/>
                  </a:ext>
                </a:extLst>
              </a:tr>
              <a:tr h="652852">
                <a:tc>
                  <a:txBody>
                    <a:bodyPr/>
                    <a:lstStyle/>
                    <a:p>
                      <a:pPr marL="0" marR="0">
                        <a:spcBef>
                          <a:spcPts val="0"/>
                        </a:spcBef>
                        <a:spcAft>
                          <a:spcPts val="0"/>
                        </a:spcAft>
                      </a:pPr>
                      <a:r>
                        <a:rPr lang="en-US" sz="850">
                          <a:effectLst/>
                        </a:rPr>
                        <a:t>M. Prescription Drugs</a:t>
                      </a:r>
                      <a:endParaRPr lang="en-US" sz="1200">
                        <a:effectLst/>
                      </a:endParaRPr>
                    </a:p>
                    <a:p>
                      <a:pPr marL="0" marR="0">
                        <a:spcBef>
                          <a:spcPts val="0"/>
                        </a:spcBef>
                        <a:spcAft>
                          <a:spcPts val="0"/>
                        </a:spcAft>
                      </a:pPr>
                      <a:r>
                        <a:rPr lang="en-US" sz="850">
                          <a:effectLst/>
                        </a:rPr>
                        <a:t>     30-day supply of Tier 1, Tier 2, or Tier 3</a:t>
                      </a:r>
                      <a:endParaRPr lang="en-US" sz="1200">
                        <a:effectLst/>
                      </a:endParaRPr>
                    </a:p>
                    <a:p>
                      <a:pPr marL="0" marR="0">
                        <a:spcBef>
                          <a:spcPts val="0"/>
                        </a:spcBef>
                        <a:spcAft>
                          <a:spcPts val="0"/>
                        </a:spcAft>
                      </a:pPr>
                      <a:r>
                        <a:rPr lang="en-US" sz="850">
                          <a:effectLst/>
                        </a:rPr>
                        <a:t>     prescription drugs, including insulin; or a</a:t>
                      </a:r>
                      <a:endParaRPr lang="en-US" sz="1200">
                        <a:effectLst/>
                      </a:endParaRPr>
                    </a:p>
                    <a:p>
                      <a:pPr marL="0" marR="0">
                        <a:spcBef>
                          <a:spcPts val="0"/>
                        </a:spcBef>
                        <a:spcAft>
                          <a:spcPts val="0"/>
                        </a:spcAft>
                      </a:pPr>
                      <a:r>
                        <a:rPr lang="en-US" sz="850">
                          <a:effectLst/>
                        </a:rPr>
                        <a:t>     3-cycle supply of oral contraceptives.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84251699"/>
                  </a:ext>
                </a:extLst>
              </a:tr>
              <a:tr h="326426">
                <a:tc>
                  <a:txBody>
                    <a:bodyPr/>
                    <a:lstStyle/>
                    <a:p>
                      <a:pPr marL="0" marR="0">
                        <a:spcBef>
                          <a:spcPts val="0"/>
                        </a:spcBef>
                        <a:spcAft>
                          <a:spcPts val="0"/>
                        </a:spcAft>
                      </a:pPr>
                      <a:r>
                        <a:rPr lang="en-US" sz="850">
                          <a:effectLst/>
                        </a:rPr>
                        <a:t>N. Plan Maximum Out-of-Pocket Expense for</a:t>
                      </a:r>
                      <a:endParaRPr lang="en-US" sz="1200">
                        <a:effectLst/>
                      </a:endParaRPr>
                    </a:p>
                    <a:p>
                      <a:pPr marL="0" marR="0">
                        <a:spcBef>
                          <a:spcPts val="0"/>
                        </a:spcBef>
                        <a:spcAft>
                          <a:spcPts val="0"/>
                        </a:spcAft>
                      </a:pPr>
                      <a:r>
                        <a:rPr lang="en-US" sz="850">
                          <a:effectLst/>
                        </a:rPr>
                        <a:t>     Prescription Drugs (single/family)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72594994"/>
                  </a:ext>
                </a:extLst>
              </a:tr>
              <a:tr h="489639">
                <a:tc>
                  <a:txBody>
                    <a:bodyPr/>
                    <a:lstStyle/>
                    <a:p>
                      <a:pPr marL="0" marR="0">
                        <a:spcBef>
                          <a:spcPts val="0"/>
                        </a:spcBef>
                        <a:spcAft>
                          <a:spcPts val="0"/>
                        </a:spcAft>
                      </a:pPr>
                      <a:r>
                        <a:rPr lang="en-US" sz="850">
                          <a:effectLst/>
                        </a:rPr>
                        <a:t>O. Plan Maximum Out-of-Pocket Expense</a:t>
                      </a:r>
                      <a:endParaRPr lang="en-US" sz="1200">
                        <a:effectLst/>
                      </a:endParaRPr>
                    </a:p>
                    <a:p>
                      <a:pPr marL="0" marR="0">
                        <a:spcBef>
                          <a:spcPts val="0"/>
                        </a:spcBef>
                        <a:spcAft>
                          <a:spcPts val="0"/>
                        </a:spcAft>
                      </a:pPr>
                      <a:r>
                        <a:rPr lang="en-US" sz="850">
                          <a:effectLst/>
                        </a:rPr>
                        <a:t>     (excluding prescription drugs) (single/family)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$2,600 / 5,200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$2,600 / 5,200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$3,800 / 7,600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$4,800 / 9,600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20118414"/>
                  </a:ext>
                </a:extLst>
              </a:tr>
            </a:tbl>
          </a:graphicData>
        </a:graphic>
      </p:graphicFrame>
    </p:spTree>
    <p:extLst>
      <p:ext uri="{BB962C8B-B14F-4D97-AF65-F5344CB8AC3E}">
        <p14:creationId xmlns:p14="http://schemas.microsoft.com/office/powerpoint/2010/main" val="1677481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1/1/24 RENEWALS</a:t>
            </a:r>
          </a:p>
        </p:txBody>
      </p:sp>
      <p:sp>
        <p:nvSpPr>
          <p:cNvPr id="3" name="Content Placeholder 2"/>
          <p:cNvSpPr>
            <a:spLocks noGrp="1"/>
          </p:cNvSpPr>
          <p:nvPr>
            <p:ph idx="1"/>
          </p:nvPr>
        </p:nvSpPr>
        <p:spPr>
          <a:xfrm>
            <a:off x="838200" y="1545538"/>
            <a:ext cx="10515600" cy="5006264"/>
          </a:xfrm>
        </p:spPr>
        <p:txBody>
          <a:bodyPr>
            <a:normAutofit fontScale="77500" lnSpcReduction="20000"/>
          </a:bodyPr>
          <a:lstStyle/>
          <a:p>
            <a:r>
              <a:rPr lang="en-US" dirty="0"/>
              <a:t>The renewal rates for January 2024 will be based on a combination of the group’s claims and the overall pool.  Group’s credibility is based on enrollment size.  </a:t>
            </a:r>
          </a:p>
          <a:p>
            <a:endParaRPr lang="en-US" sz="1200" dirty="0"/>
          </a:p>
          <a:p>
            <a:r>
              <a:rPr lang="en-US" dirty="0"/>
              <a:t>PEIP will be offering the Blue Cross and HealthPartners network choices for 2024 (PreferredOne is no longer available).  If you are currently participating with Preferred One you MUST complete a new enrollment form to be effective 1.1.24.</a:t>
            </a:r>
          </a:p>
          <a:p>
            <a:endParaRPr lang="en-US" sz="1200" dirty="0"/>
          </a:p>
          <a:p>
            <a:r>
              <a:rPr lang="en-US" dirty="0"/>
              <a:t>The 2024 clinic directory will be available approximately 10.15.23 at </a:t>
            </a:r>
            <a:r>
              <a:rPr lang="en-US" dirty="0">
                <a:hlinkClick r:id="rId2"/>
              </a:rPr>
              <a:t>www.innovomn.com</a:t>
            </a:r>
            <a:r>
              <a:rPr lang="en-US" dirty="0"/>
              <a:t>.  Please check to see if your clinic cost level has changed.</a:t>
            </a:r>
          </a:p>
          <a:p>
            <a:endParaRPr lang="en-US" sz="1300" dirty="0"/>
          </a:p>
          <a:p>
            <a:r>
              <a:rPr lang="en-US" dirty="0"/>
              <a:t>Innovo Benefits Administration encourages you to use our PEIP Online Enrollment Portal. You can access the Online Enrollment Portal by visiting – </a:t>
            </a:r>
            <a:r>
              <a:rPr lang="en-US" b="1" u="sng" dirty="0">
                <a:hlinkClick r:id="rId3"/>
              </a:rPr>
              <a:t>https://www.mnpeip.com</a:t>
            </a:r>
            <a:r>
              <a:rPr lang="en-US" b="1" u="sng" dirty="0"/>
              <a:t>. </a:t>
            </a:r>
            <a:r>
              <a:rPr lang="en-US" dirty="0"/>
              <a:t>Please consult with your HR Office prior to submitting changes online. </a:t>
            </a:r>
          </a:p>
          <a:p>
            <a:endParaRPr lang="en-US" sz="1300" dirty="0"/>
          </a:p>
          <a:p>
            <a:r>
              <a:rPr lang="en-US" dirty="0"/>
              <a:t>No member action is required unless you are changing networks (BC/HP) or changing plan designs (High/Value/HSA).  If you are changing clinics only, please call the customer service number on your ID card.</a:t>
            </a:r>
          </a:p>
          <a:p>
            <a:endParaRPr lang="en-US" dirty="0"/>
          </a:p>
        </p:txBody>
      </p:sp>
    </p:spTree>
    <p:extLst>
      <p:ext uri="{BB962C8B-B14F-4D97-AF65-F5344CB8AC3E}">
        <p14:creationId xmlns:p14="http://schemas.microsoft.com/office/powerpoint/2010/main" val="1516298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3957" y="620676"/>
            <a:ext cx="3602220" cy="5447645"/>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dirty="0"/>
              <a:t>Your </a:t>
            </a:r>
            <a:r>
              <a:rPr lang="en-US" b="1" dirty="0"/>
              <a:t>Deductible</a:t>
            </a:r>
            <a:r>
              <a:rPr lang="en-US" dirty="0"/>
              <a:t> is based on your cost level. </a:t>
            </a:r>
          </a:p>
          <a:p>
            <a:r>
              <a:rPr lang="en-US" dirty="0"/>
              <a:t>CL 1 - $600/$1,200</a:t>
            </a:r>
          </a:p>
          <a:p>
            <a:r>
              <a:rPr lang="en-US" dirty="0"/>
              <a:t>CL2 – $850/$1,700</a:t>
            </a:r>
          </a:p>
          <a:p>
            <a:endParaRPr lang="en-US" dirty="0"/>
          </a:p>
          <a:p>
            <a:r>
              <a:rPr lang="en-US" i="1" dirty="0"/>
              <a:t>(Higher cost clinics, CL3 and CL4, will have higher deductibles.) </a:t>
            </a:r>
          </a:p>
          <a:p>
            <a:r>
              <a:rPr lang="en-US" dirty="0"/>
              <a:t>CL3 - $1,300/$2,600</a:t>
            </a:r>
          </a:p>
          <a:p>
            <a:r>
              <a:rPr lang="en-US" dirty="0"/>
              <a:t>CL4 - $2,100/$4,200</a:t>
            </a:r>
          </a:p>
          <a:p>
            <a:endParaRPr lang="en-US" i="1" dirty="0"/>
          </a:p>
          <a:p>
            <a:r>
              <a:rPr lang="en-US" dirty="0"/>
              <a:t>Medical Deductible is paid in full by the member</a:t>
            </a:r>
            <a:r>
              <a:rPr lang="en-US" b="1" dirty="0"/>
              <a:t> first</a:t>
            </a:r>
            <a:r>
              <a:rPr lang="en-US" dirty="0"/>
              <a:t>, then member is only responsible for copayments or coinsurance.</a:t>
            </a:r>
          </a:p>
          <a:p>
            <a:endParaRPr lang="en-US" dirty="0"/>
          </a:p>
          <a:p>
            <a:r>
              <a:rPr lang="en-US" dirty="0"/>
              <a:t>Deductibles are embedded.</a:t>
            </a:r>
          </a:p>
          <a:p>
            <a:endParaRPr lang="en-US" dirty="0"/>
          </a:p>
        </p:txBody>
      </p:sp>
      <p:sp>
        <p:nvSpPr>
          <p:cNvPr id="7" name="Right Arrow 6"/>
          <p:cNvSpPr/>
          <p:nvPr/>
        </p:nvSpPr>
        <p:spPr>
          <a:xfrm>
            <a:off x="130363" y="2083525"/>
            <a:ext cx="41517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994E0D41-5E76-B157-AEF5-B10F02CE9871}"/>
              </a:ext>
            </a:extLst>
          </p:cNvPr>
          <p:cNvSpPr>
            <a:spLocks noChangeArrowheads="1"/>
          </p:cNvSpPr>
          <p:nvPr/>
        </p:nvSpPr>
        <p:spPr bwMode="auto">
          <a:xfrm>
            <a:off x="545541" y="297510"/>
            <a:ext cx="6623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D1290D60-88F0-B1B4-58AC-64DC71168C38}"/>
              </a:ext>
            </a:extLst>
          </p:cNvPr>
          <p:cNvGraphicFramePr>
            <a:graphicFrameLocks noGrp="1"/>
          </p:cNvGraphicFramePr>
          <p:nvPr>
            <p:extLst>
              <p:ext uri="{D42A27DB-BD31-4B8C-83A1-F6EECF244321}">
                <p14:modId xmlns:p14="http://schemas.microsoft.com/office/powerpoint/2010/main" val="3738197811"/>
              </p:ext>
            </p:extLst>
          </p:nvPr>
        </p:nvGraphicFramePr>
        <p:xfrm>
          <a:off x="607826" y="1140903"/>
          <a:ext cx="7198669" cy="4742860"/>
        </p:xfrm>
        <a:graphic>
          <a:graphicData uri="http://schemas.openxmlformats.org/drawingml/2006/table">
            <a:tbl>
              <a:tblPr>
                <a:tableStyleId>{5C22544A-7EE6-4342-B048-85BDC9FD1C3A}</a:tableStyleId>
              </a:tblPr>
              <a:tblGrid>
                <a:gridCol w="2229484">
                  <a:extLst>
                    <a:ext uri="{9D8B030D-6E8A-4147-A177-3AD203B41FA5}">
                      <a16:colId xmlns:a16="http://schemas.microsoft.com/office/drawing/2014/main" val="2167623876"/>
                    </a:ext>
                  </a:extLst>
                </a:gridCol>
                <a:gridCol w="1171326">
                  <a:extLst>
                    <a:ext uri="{9D8B030D-6E8A-4147-A177-3AD203B41FA5}">
                      <a16:colId xmlns:a16="http://schemas.microsoft.com/office/drawing/2014/main" val="2200756442"/>
                    </a:ext>
                  </a:extLst>
                </a:gridCol>
                <a:gridCol w="1265953">
                  <a:extLst>
                    <a:ext uri="{9D8B030D-6E8A-4147-A177-3AD203B41FA5}">
                      <a16:colId xmlns:a16="http://schemas.microsoft.com/office/drawing/2014/main" val="2486283797"/>
                    </a:ext>
                  </a:extLst>
                </a:gridCol>
                <a:gridCol w="1265953">
                  <a:extLst>
                    <a:ext uri="{9D8B030D-6E8A-4147-A177-3AD203B41FA5}">
                      <a16:colId xmlns:a16="http://schemas.microsoft.com/office/drawing/2014/main" val="3112975029"/>
                    </a:ext>
                  </a:extLst>
                </a:gridCol>
                <a:gridCol w="1265953">
                  <a:extLst>
                    <a:ext uri="{9D8B030D-6E8A-4147-A177-3AD203B41FA5}">
                      <a16:colId xmlns:a16="http://schemas.microsoft.com/office/drawing/2014/main" val="742312054"/>
                    </a:ext>
                  </a:extLst>
                </a:gridCol>
              </a:tblGrid>
              <a:tr h="126628">
                <a:tc>
                  <a:txBody>
                    <a:bodyPr/>
                    <a:lstStyle/>
                    <a:p>
                      <a:pPr marL="0" marR="0">
                        <a:spcBef>
                          <a:spcPts val="0"/>
                        </a:spcBef>
                        <a:spcAft>
                          <a:spcPts val="0"/>
                        </a:spcAft>
                      </a:pPr>
                      <a:r>
                        <a:rPr lang="en-US" sz="800" dirty="0">
                          <a:effectLst/>
                        </a:rPr>
                        <a:t>Benefit Provision</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1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2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3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4 – You Pay</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4218136968"/>
                  </a:ext>
                </a:extLst>
              </a:tr>
              <a:tr h="793911">
                <a:tc>
                  <a:txBody>
                    <a:bodyPr/>
                    <a:lstStyle/>
                    <a:p>
                      <a:pPr marL="0" marR="0">
                        <a:spcBef>
                          <a:spcPts val="0"/>
                        </a:spcBef>
                        <a:spcAft>
                          <a:spcPts val="0"/>
                        </a:spcAft>
                      </a:pPr>
                      <a:r>
                        <a:rPr lang="en-US" sz="800" dirty="0">
                          <a:effectLst/>
                        </a:rPr>
                        <a:t>A. Preventive Care Services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medical exams, cancer screening</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Child health preventive services, routine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Prenatal and postnatal care and exams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Adult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eye and hearing exams</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90963929"/>
                  </a:ext>
                </a:extLst>
              </a:tr>
              <a:tr h="269493">
                <a:tc>
                  <a:txBody>
                    <a:bodyPr/>
                    <a:lstStyle/>
                    <a:p>
                      <a:pPr marL="0" marR="0">
                        <a:spcBef>
                          <a:spcPts val="0"/>
                        </a:spcBef>
                        <a:spcAft>
                          <a:spcPts val="0"/>
                        </a:spcAft>
                      </a:pPr>
                      <a:r>
                        <a:rPr lang="en-US" sz="800">
                          <a:effectLst/>
                        </a:rPr>
                        <a:t>B. Annual First Dollar Deductible </a:t>
                      </a:r>
                      <a:r>
                        <a:rPr lang="en-US" sz="1000">
                          <a:effectLst/>
                        </a:rPr>
                        <a:t>*</a:t>
                      </a:r>
                      <a:endParaRPr lang="en-US" sz="1100">
                        <a:effectLst/>
                      </a:endParaRPr>
                    </a:p>
                    <a:p>
                      <a:pPr marL="0" marR="0">
                        <a:spcBef>
                          <a:spcPts val="0"/>
                        </a:spcBef>
                        <a:spcAft>
                          <a:spcPts val="0"/>
                        </a:spcAft>
                      </a:pPr>
                      <a:r>
                        <a:rPr lang="en-US" sz="800">
                          <a:effectLst/>
                        </a:rPr>
                        <a:t>    (single/family)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$600 / 1,200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$850 / 1,700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$1,300 / 2,600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$2,100 / 4,200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57173450"/>
                  </a:ext>
                </a:extLst>
              </a:tr>
              <a:tr h="808478">
                <a:tc>
                  <a:txBody>
                    <a:bodyPr/>
                    <a:lstStyle/>
                    <a:p>
                      <a:pPr marL="0" marR="0">
                        <a:spcBef>
                          <a:spcPts val="0"/>
                        </a:spcBef>
                        <a:spcAft>
                          <a:spcPts val="0"/>
                        </a:spcAft>
                      </a:pPr>
                      <a:r>
                        <a:rPr lang="en-US" sz="800">
                          <a:effectLst/>
                        </a:rPr>
                        <a:t>C. Office visits for Illness/Injury, for Outpatient</a:t>
                      </a:r>
                      <a:endParaRPr lang="en-US" sz="1100">
                        <a:effectLst/>
                      </a:endParaRPr>
                    </a:p>
                    <a:p>
                      <a:pPr marL="0" marR="0">
                        <a:spcBef>
                          <a:spcPts val="0"/>
                        </a:spcBef>
                        <a:spcAft>
                          <a:spcPts val="0"/>
                        </a:spcAft>
                      </a:pPr>
                      <a:r>
                        <a:rPr lang="en-US" sz="800">
                          <a:effectLst/>
                        </a:rPr>
                        <a:t>     Physical, Occupational or Speech Therapy,</a:t>
                      </a:r>
                      <a:endParaRPr lang="en-US" sz="1100">
                        <a:effectLst/>
                      </a:endParaRPr>
                    </a:p>
                    <a:p>
                      <a:pPr marL="0" marR="0">
                        <a:spcBef>
                          <a:spcPts val="0"/>
                        </a:spcBef>
                        <a:spcAft>
                          <a:spcPts val="0"/>
                        </a:spcAft>
                      </a:pPr>
                      <a:r>
                        <a:rPr lang="en-US" sz="800">
                          <a:effectLst/>
                        </a:rPr>
                        <a:t>     and Urgent Care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visits in a physician’s office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Chiropractic services</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Urgent Care clinic visits (in or out of network)</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$40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$125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1115355363"/>
                  </a:ext>
                </a:extLst>
              </a:tr>
              <a:tr h="247642">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office visits for mental health and chemical dependency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$80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3421403"/>
                  </a:ext>
                </a:extLst>
              </a:tr>
              <a:tr h="123821">
                <a:tc>
                  <a:txBody>
                    <a:bodyPr/>
                    <a:lstStyle/>
                    <a:p>
                      <a:pPr marL="0" marR="0">
                        <a:spcBef>
                          <a:spcPts val="0"/>
                        </a:spcBef>
                        <a:spcAft>
                          <a:spcPts val="0"/>
                        </a:spcAft>
                      </a:pPr>
                      <a:r>
                        <a:rPr lang="en-US" sz="800">
                          <a:effectLst/>
                        </a:rPr>
                        <a:t>D. Network Convenience Clinics and Online Care</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41671618"/>
                  </a:ext>
                </a:extLst>
              </a:tr>
              <a:tr h="356896">
                <a:tc>
                  <a:txBody>
                    <a:bodyPr/>
                    <a:lstStyle/>
                    <a:p>
                      <a:pPr marL="0" marR="0">
                        <a:spcBef>
                          <a:spcPts val="0"/>
                        </a:spcBef>
                        <a:spcAft>
                          <a:spcPts val="0"/>
                        </a:spcAft>
                      </a:pPr>
                      <a:r>
                        <a:rPr lang="en-US" sz="800">
                          <a:effectLst/>
                        </a:rPr>
                        <a:t>E. Emergency Care (in or out of network)</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Emergency care received in a hospital</a:t>
                      </a:r>
                      <a:endParaRPr lang="en-US" sz="1100">
                        <a:effectLst/>
                      </a:endParaRPr>
                    </a:p>
                    <a:p>
                      <a:pPr marL="0" marR="0">
                        <a:spcBef>
                          <a:spcPts val="0"/>
                        </a:spcBef>
                        <a:spcAft>
                          <a:spcPts val="0"/>
                        </a:spcAft>
                      </a:pPr>
                      <a:r>
                        <a:rPr lang="en-US" sz="800">
                          <a:effectLst/>
                        </a:rPr>
                        <a:t>     emergency room</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$225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$275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$500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66016122"/>
                  </a:ext>
                </a:extLst>
              </a:tr>
              <a:tr h="247642">
                <a:tc>
                  <a:txBody>
                    <a:bodyPr/>
                    <a:lstStyle/>
                    <a:p>
                      <a:pPr marL="0" marR="0">
                        <a:spcBef>
                          <a:spcPts val="0"/>
                        </a:spcBef>
                        <a:spcAft>
                          <a:spcPts val="0"/>
                        </a:spcAft>
                      </a:pPr>
                      <a:r>
                        <a:rPr lang="en-US" sz="800">
                          <a:effectLst/>
                        </a:rPr>
                        <a:t>F. Inpatient Hospital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$325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$750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603492433"/>
                  </a:ext>
                </a:extLst>
              </a:tr>
              <a:tr h="247642">
                <a:tc>
                  <a:txBody>
                    <a:bodyPr/>
                    <a:lstStyle/>
                    <a:p>
                      <a:pPr marL="0" marR="0">
                        <a:spcBef>
                          <a:spcPts val="0"/>
                        </a:spcBef>
                        <a:spcAft>
                          <a:spcPts val="0"/>
                        </a:spcAft>
                      </a:pPr>
                      <a:r>
                        <a:rPr lang="en-US" sz="800">
                          <a:effectLst/>
                        </a:rPr>
                        <a:t>G. Outpatient Surgery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$175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2267565027"/>
                  </a:ext>
                </a:extLst>
              </a:tr>
              <a:tr h="141423">
                <a:tc>
                  <a:txBody>
                    <a:bodyPr/>
                    <a:lstStyle/>
                    <a:p>
                      <a:pPr marL="0" marR="0">
                        <a:spcBef>
                          <a:spcPts val="0"/>
                        </a:spcBef>
                        <a:spcAft>
                          <a:spcPts val="0"/>
                        </a:spcAft>
                      </a:pPr>
                      <a:r>
                        <a:rPr lang="en-US" sz="800">
                          <a:effectLst/>
                        </a:rPr>
                        <a:t>H.  Hospice and Skilled Nursing Facility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014056315"/>
                  </a:ext>
                </a:extLst>
              </a:tr>
              <a:tr h="247642">
                <a:tc>
                  <a:txBody>
                    <a:bodyPr/>
                    <a:lstStyle/>
                    <a:p>
                      <a:pPr marL="0" marR="0">
                        <a:spcBef>
                          <a:spcPts val="0"/>
                        </a:spcBef>
                        <a:spcAft>
                          <a:spcPts val="0"/>
                        </a:spcAft>
                      </a:pPr>
                      <a:r>
                        <a:rPr lang="en-US" sz="800">
                          <a:effectLst/>
                        </a:rPr>
                        <a:t>I.   Prosthetics and Durable Medical</a:t>
                      </a:r>
                      <a:endParaRPr lang="en-US" sz="1100">
                        <a:effectLst/>
                      </a:endParaRPr>
                    </a:p>
                    <a:p>
                      <a:pPr marL="0" marR="0">
                        <a:spcBef>
                          <a:spcPts val="0"/>
                        </a:spcBef>
                        <a:spcAft>
                          <a:spcPts val="0"/>
                        </a:spcAft>
                      </a:pPr>
                      <a:r>
                        <a:rPr lang="en-US" sz="800">
                          <a:effectLst/>
                        </a:rPr>
                        <a:t>     Equipment</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26610554"/>
                  </a:ext>
                </a:extLst>
              </a:tr>
              <a:tr h="495284">
                <a:tc>
                  <a:txBody>
                    <a:bodyPr/>
                    <a:lstStyle/>
                    <a:p>
                      <a:pPr marL="0" marR="0">
                        <a:spcBef>
                          <a:spcPts val="0"/>
                        </a:spcBef>
                        <a:spcAft>
                          <a:spcPts val="0"/>
                        </a:spcAft>
                      </a:pPr>
                      <a:r>
                        <a:rPr lang="en-US" sz="800">
                          <a:effectLst/>
                        </a:rPr>
                        <a:t>J. Lab (including allergy shots), Pathology,</a:t>
                      </a:r>
                      <a:endParaRPr lang="en-US" sz="1100">
                        <a:effectLst/>
                      </a:endParaRPr>
                    </a:p>
                    <a:p>
                      <a:pPr marL="0" marR="0">
                        <a:spcBef>
                          <a:spcPts val="0"/>
                        </a:spcBef>
                        <a:spcAft>
                          <a:spcPts val="0"/>
                        </a:spcAft>
                      </a:pPr>
                      <a:r>
                        <a:rPr lang="en-US" sz="800">
                          <a:effectLst/>
                        </a:rPr>
                        <a:t>    and X-ray (not included as part of preventive</a:t>
                      </a:r>
                      <a:endParaRPr lang="en-US" sz="1100">
                        <a:effectLst/>
                      </a:endParaRPr>
                    </a:p>
                    <a:p>
                      <a:pPr marL="0" marR="0">
                        <a:spcBef>
                          <a:spcPts val="0"/>
                        </a:spcBef>
                        <a:spcAft>
                          <a:spcPts val="0"/>
                        </a:spcAft>
                      </a:pPr>
                      <a:r>
                        <a:rPr lang="en-US" sz="800">
                          <a:effectLst/>
                        </a:rPr>
                        <a:t>    care and not subject to office visit or facility</a:t>
                      </a:r>
                      <a:endParaRPr lang="en-US" sz="1100">
                        <a:effectLst/>
                      </a:endParaRPr>
                    </a:p>
                    <a:p>
                      <a:pPr marL="0" marR="0">
                        <a:spcBef>
                          <a:spcPts val="0"/>
                        </a:spcBef>
                        <a:spcAft>
                          <a:spcPts val="0"/>
                        </a:spcAft>
                      </a:pPr>
                      <a:r>
                        <a:rPr lang="en-US" sz="800">
                          <a:effectLst/>
                        </a:rPr>
                        <a:t>    copayments)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69329415"/>
                  </a:ext>
                </a:extLst>
              </a:tr>
              <a:tr h="247642">
                <a:tc>
                  <a:txBody>
                    <a:bodyPr/>
                    <a:lstStyle/>
                    <a:p>
                      <a:pPr marL="0" marR="0">
                        <a:spcBef>
                          <a:spcPts val="0"/>
                        </a:spcBef>
                        <a:spcAft>
                          <a:spcPts val="0"/>
                        </a:spcAft>
                      </a:pPr>
                      <a:r>
                        <a:rPr lang="en-US" sz="800">
                          <a:effectLst/>
                        </a:rPr>
                        <a:t>K. MRI/CT Scans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dirty="0">
                          <a:effectLst/>
                        </a:rPr>
                        <a:t>35% coinsurance</a:t>
                      </a:r>
                      <a:endParaRPr lang="en-US" sz="1100" dirty="0">
                        <a:effectLst/>
                      </a:endParaRPr>
                    </a:p>
                    <a:p>
                      <a:pPr marL="0" marR="0">
                        <a:spcBef>
                          <a:spcPts val="0"/>
                        </a:spcBef>
                        <a:spcAft>
                          <a:spcPts val="0"/>
                        </a:spcAft>
                      </a:pPr>
                      <a:r>
                        <a:rPr lang="en-US" sz="800" dirty="0">
                          <a:effectLst/>
                        </a:rPr>
                        <a:t>annual deductible applies</a:t>
                      </a:r>
                      <a:endParaRPr lang="en-US" sz="1100" dirty="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100793809"/>
                  </a:ext>
                </a:extLst>
              </a:tr>
            </a:tbl>
          </a:graphicData>
        </a:graphic>
      </p:graphicFrame>
    </p:spTree>
    <p:extLst>
      <p:ext uri="{BB962C8B-B14F-4D97-AF65-F5344CB8AC3E}">
        <p14:creationId xmlns:p14="http://schemas.microsoft.com/office/powerpoint/2010/main" val="259269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62814" y="745625"/>
            <a:ext cx="3966327" cy="4924425"/>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r>
              <a:rPr lang="en-US" dirty="0"/>
              <a:t>Prosthetics and Durable Medical bypass the deductible with member paying only 20% copay CL1, CL2. </a:t>
            </a:r>
            <a:r>
              <a:rPr lang="en-US" sz="1500" dirty="0"/>
              <a:t>(25% CL3, 35% CL4</a:t>
            </a:r>
            <a:r>
              <a:rPr lang="en-US" sz="1600" dirty="0"/>
              <a:t>).</a:t>
            </a:r>
          </a:p>
          <a:p>
            <a:endParaRPr lang="en-US" dirty="0"/>
          </a:p>
          <a:p>
            <a:r>
              <a:rPr lang="en-US" dirty="0"/>
              <a:t>Network Convenience Clinics &amp; Online Care, Hospice – no deductible, no copay</a:t>
            </a:r>
          </a:p>
          <a:p>
            <a:endParaRPr lang="en-US" dirty="0"/>
          </a:p>
        </p:txBody>
      </p:sp>
      <p:sp>
        <p:nvSpPr>
          <p:cNvPr id="9" name="Left Brace 8"/>
          <p:cNvSpPr/>
          <p:nvPr/>
        </p:nvSpPr>
        <p:spPr>
          <a:xfrm>
            <a:off x="347096" y="2103643"/>
            <a:ext cx="234541" cy="4003318"/>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82070" y="3590232"/>
            <a:ext cx="379973"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57ED220E-E383-12CF-13BA-793369EB5B29}"/>
              </a:ext>
            </a:extLst>
          </p:cNvPr>
          <p:cNvSpPr>
            <a:spLocks noChangeArrowheads="1"/>
          </p:cNvSpPr>
          <p:nvPr/>
        </p:nvSpPr>
        <p:spPr bwMode="auto">
          <a:xfrm>
            <a:off x="573423" y="327193"/>
            <a:ext cx="69158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C1C981E9-C035-D0F3-3927-D5BE0D432AC2}"/>
              </a:ext>
            </a:extLst>
          </p:cNvPr>
          <p:cNvGraphicFramePr>
            <a:graphicFrameLocks noGrp="1"/>
          </p:cNvGraphicFramePr>
          <p:nvPr>
            <p:extLst>
              <p:ext uri="{D42A27DB-BD31-4B8C-83A1-F6EECF244321}">
                <p14:modId xmlns:p14="http://schemas.microsoft.com/office/powerpoint/2010/main" val="2923698682"/>
              </p:ext>
            </p:extLst>
          </p:nvPr>
        </p:nvGraphicFramePr>
        <p:xfrm>
          <a:off x="671273" y="1100186"/>
          <a:ext cx="6915828" cy="4980091"/>
        </p:xfrm>
        <a:graphic>
          <a:graphicData uri="http://schemas.openxmlformats.org/drawingml/2006/table">
            <a:tbl>
              <a:tblPr>
                <a:tableStyleId>{5C22544A-7EE6-4342-B048-85BDC9FD1C3A}</a:tableStyleId>
              </a:tblPr>
              <a:tblGrid>
                <a:gridCol w="2141885">
                  <a:extLst>
                    <a:ext uri="{9D8B030D-6E8A-4147-A177-3AD203B41FA5}">
                      <a16:colId xmlns:a16="http://schemas.microsoft.com/office/drawing/2014/main" val="2167623876"/>
                    </a:ext>
                  </a:extLst>
                </a:gridCol>
                <a:gridCol w="1125304">
                  <a:extLst>
                    <a:ext uri="{9D8B030D-6E8A-4147-A177-3AD203B41FA5}">
                      <a16:colId xmlns:a16="http://schemas.microsoft.com/office/drawing/2014/main" val="2200756442"/>
                    </a:ext>
                  </a:extLst>
                </a:gridCol>
                <a:gridCol w="1216213">
                  <a:extLst>
                    <a:ext uri="{9D8B030D-6E8A-4147-A177-3AD203B41FA5}">
                      <a16:colId xmlns:a16="http://schemas.microsoft.com/office/drawing/2014/main" val="2486283797"/>
                    </a:ext>
                  </a:extLst>
                </a:gridCol>
                <a:gridCol w="1216213">
                  <a:extLst>
                    <a:ext uri="{9D8B030D-6E8A-4147-A177-3AD203B41FA5}">
                      <a16:colId xmlns:a16="http://schemas.microsoft.com/office/drawing/2014/main" val="3112975029"/>
                    </a:ext>
                  </a:extLst>
                </a:gridCol>
                <a:gridCol w="1216213">
                  <a:extLst>
                    <a:ext uri="{9D8B030D-6E8A-4147-A177-3AD203B41FA5}">
                      <a16:colId xmlns:a16="http://schemas.microsoft.com/office/drawing/2014/main" val="742312054"/>
                    </a:ext>
                  </a:extLst>
                </a:gridCol>
              </a:tblGrid>
              <a:tr h="123821">
                <a:tc>
                  <a:txBody>
                    <a:bodyPr/>
                    <a:lstStyle/>
                    <a:p>
                      <a:pPr marL="0" marR="0">
                        <a:spcBef>
                          <a:spcPts val="0"/>
                        </a:spcBef>
                        <a:spcAft>
                          <a:spcPts val="0"/>
                        </a:spcAft>
                      </a:pPr>
                      <a:r>
                        <a:rPr lang="en-US" sz="800" dirty="0">
                          <a:effectLst/>
                        </a:rPr>
                        <a:t>Benefit Provision</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1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2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3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4 – You Pay</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4218136968"/>
                  </a:ext>
                </a:extLst>
              </a:tr>
              <a:tr h="793911">
                <a:tc>
                  <a:txBody>
                    <a:bodyPr/>
                    <a:lstStyle/>
                    <a:p>
                      <a:pPr marL="0" marR="0">
                        <a:spcBef>
                          <a:spcPts val="0"/>
                        </a:spcBef>
                        <a:spcAft>
                          <a:spcPts val="0"/>
                        </a:spcAft>
                      </a:pPr>
                      <a:r>
                        <a:rPr lang="en-US" sz="800" dirty="0">
                          <a:effectLst/>
                        </a:rPr>
                        <a:t>A. Preventive Care Services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medical exams, cancer screening</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Child health preventive services, routine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Prenatal and postnatal care and exams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Adult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eye and hearing exams</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dirty="0">
                          <a:effectLst/>
                        </a:rPr>
                        <a:t>Nothing</a:t>
                      </a:r>
                      <a:endParaRPr lang="en-US" sz="1100" dirty="0">
                        <a:effectLst/>
                      </a:endParaRPr>
                    </a:p>
                    <a:p>
                      <a:pPr marL="0" marR="0" algn="ctr">
                        <a:spcBef>
                          <a:spcPts val="0"/>
                        </a:spcBef>
                        <a:spcAft>
                          <a:spcPts val="0"/>
                        </a:spcAft>
                      </a:pPr>
                      <a:r>
                        <a:rPr lang="en-US" sz="800" dirty="0">
                          <a:effectLst/>
                        </a:rPr>
                        <a:t> </a:t>
                      </a:r>
                      <a:endParaRPr lang="en-US" sz="1100" dirty="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90963929"/>
                  </a:ext>
                </a:extLst>
              </a:tr>
              <a:tr h="269493">
                <a:tc>
                  <a:txBody>
                    <a:bodyPr/>
                    <a:lstStyle/>
                    <a:p>
                      <a:pPr marL="0" marR="0">
                        <a:spcBef>
                          <a:spcPts val="0"/>
                        </a:spcBef>
                        <a:spcAft>
                          <a:spcPts val="0"/>
                        </a:spcAft>
                      </a:pPr>
                      <a:r>
                        <a:rPr lang="en-US" sz="800">
                          <a:effectLst/>
                        </a:rPr>
                        <a:t>B. Annual First Dollar Deductible </a:t>
                      </a:r>
                      <a:r>
                        <a:rPr lang="en-US" sz="1000">
                          <a:effectLst/>
                        </a:rPr>
                        <a:t>*</a:t>
                      </a:r>
                      <a:endParaRPr lang="en-US" sz="1100">
                        <a:effectLst/>
                      </a:endParaRPr>
                    </a:p>
                    <a:p>
                      <a:pPr marL="0" marR="0">
                        <a:spcBef>
                          <a:spcPts val="0"/>
                        </a:spcBef>
                        <a:spcAft>
                          <a:spcPts val="0"/>
                        </a:spcAft>
                      </a:pPr>
                      <a:r>
                        <a:rPr lang="en-US" sz="800">
                          <a:effectLst/>
                        </a:rPr>
                        <a:t>    (single/family)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dirty="0">
                          <a:effectLst/>
                        </a:rPr>
                        <a:t>$600 / 1,200</a:t>
                      </a:r>
                      <a:endParaRPr lang="en-US" sz="1100" dirty="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$850 / 1,700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$1,300 / 2,600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$2,100 / 4,200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57173450"/>
                  </a:ext>
                </a:extLst>
              </a:tr>
              <a:tr h="808478">
                <a:tc>
                  <a:txBody>
                    <a:bodyPr/>
                    <a:lstStyle/>
                    <a:p>
                      <a:pPr marL="0" marR="0">
                        <a:spcBef>
                          <a:spcPts val="0"/>
                        </a:spcBef>
                        <a:spcAft>
                          <a:spcPts val="0"/>
                        </a:spcAft>
                      </a:pPr>
                      <a:r>
                        <a:rPr lang="en-US" sz="800">
                          <a:effectLst/>
                        </a:rPr>
                        <a:t>C. Office visits for Illness/Injury, for Outpatient</a:t>
                      </a:r>
                      <a:endParaRPr lang="en-US" sz="1100">
                        <a:effectLst/>
                      </a:endParaRPr>
                    </a:p>
                    <a:p>
                      <a:pPr marL="0" marR="0">
                        <a:spcBef>
                          <a:spcPts val="0"/>
                        </a:spcBef>
                        <a:spcAft>
                          <a:spcPts val="0"/>
                        </a:spcAft>
                      </a:pPr>
                      <a:r>
                        <a:rPr lang="en-US" sz="800">
                          <a:effectLst/>
                        </a:rPr>
                        <a:t>     Physical, Occupational or Speech Therapy,</a:t>
                      </a:r>
                      <a:endParaRPr lang="en-US" sz="1100">
                        <a:effectLst/>
                      </a:endParaRPr>
                    </a:p>
                    <a:p>
                      <a:pPr marL="0" marR="0">
                        <a:spcBef>
                          <a:spcPts val="0"/>
                        </a:spcBef>
                        <a:spcAft>
                          <a:spcPts val="0"/>
                        </a:spcAft>
                      </a:pPr>
                      <a:r>
                        <a:rPr lang="en-US" sz="800">
                          <a:effectLst/>
                        </a:rPr>
                        <a:t>     and Urgent Care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visits in a physician’s office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Chiropractic services</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Urgent Care clinic visits (in or out of network)</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$40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dirty="0">
                          <a:effectLst/>
                        </a:rPr>
                        <a:t>$125 copay per visit</a:t>
                      </a:r>
                      <a:endParaRPr lang="en-US" sz="1100" dirty="0">
                        <a:effectLst/>
                      </a:endParaRPr>
                    </a:p>
                    <a:p>
                      <a:pPr marL="0" marR="0">
                        <a:spcBef>
                          <a:spcPts val="0"/>
                        </a:spcBef>
                        <a:spcAft>
                          <a:spcPts val="0"/>
                        </a:spcAft>
                      </a:pPr>
                      <a:r>
                        <a:rPr lang="en-US" sz="800" dirty="0">
                          <a:effectLst/>
                        </a:rPr>
                        <a:t>annual deductible applies</a:t>
                      </a:r>
                      <a:endParaRPr lang="en-US" sz="1100" dirty="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1115355363"/>
                  </a:ext>
                </a:extLst>
              </a:tr>
              <a:tr h="247642">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Outpatient office visits for mental health and chemical dependency</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$80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3421403"/>
                  </a:ext>
                </a:extLst>
              </a:tr>
              <a:tr h="123821">
                <a:tc>
                  <a:txBody>
                    <a:bodyPr/>
                    <a:lstStyle/>
                    <a:p>
                      <a:pPr marL="0" marR="0">
                        <a:spcBef>
                          <a:spcPts val="0"/>
                        </a:spcBef>
                        <a:spcAft>
                          <a:spcPts val="0"/>
                        </a:spcAft>
                      </a:pPr>
                      <a:r>
                        <a:rPr lang="en-US" sz="800">
                          <a:effectLst/>
                        </a:rPr>
                        <a:t>D. Network Convenience Clinics and Online Care</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41671618"/>
                  </a:ext>
                </a:extLst>
              </a:tr>
              <a:tr h="356896">
                <a:tc>
                  <a:txBody>
                    <a:bodyPr/>
                    <a:lstStyle/>
                    <a:p>
                      <a:pPr marL="0" marR="0">
                        <a:spcBef>
                          <a:spcPts val="0"/>
                        </a:spcBef>
                        <a:spcAft>
                          <a:spcPts val="0"/>
                        </a:spcAft>
                      </a:pPr>
                      <a:r>
                        <a:rPr lang="en-US" sz="800">
                          <a:effectLst/>
                        </a:rPr>
                        <a:t>E. Emergency Care (in or out of network)</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Emergency care received in a hospital</a:t>
                      </a:r>
                      <a:endParaRPr lang="en-US" sz="1100">
                        <a:effectLst/>
                      </a:endParaRPr>
                    </a:p>
                    <a:p>
                      <a:pPr marL="0" marR="0">
                        <a:spcBef>
                          <a:spcPts val="0"/>
                        </a:spcBef>
                        <a:spcAft>
                          <a:spcPts val="0"/>
                        </a:spcAft>
                      </a:pPr>
                      <a:r>
                        <a:rPr lang="en-US" sz="800">
                          <a:effectLst/>
                        </a:rPr>
                        <a:t>     emergency room</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$225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$275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$500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66016122"/>
                  </a:ext>
                </a:extLst>
              </a:tr>
              <a:tr h="247642">
                <a:tc>
                  <a:txBody>
                    <a:bodyPr/>
                    <a:lstStyle/>
                    <a:p>
                      <a:pPr marL="0" marR="0">
                        <a:spcBef>
                          <a:spcPts val="0"/>
                        </a:spcBef>
                        <a:spcAft>
                          <a:spcPts val="0"/>
                        </a:spcAft>
                      </a:pPr>
                      <a:r>
                        <a:rPr lang="en-US" sz="800">
                          <a:effectLst/>
                        </a:rPr>
                        <a:t>F. Inpatient Hospital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$325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$750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603492433"/>
                  </a:ext>
                </a:extLst>
              </a:tr>
              <a:tr h="247642">
                <a:tc>
                  <a:txBody>
                    <a:bodyPr/>
                    <a:lstStyle/>
                    <a:p>
                      <a:pPr marL="0" marR="0">
                        <a:spcBef>
                          <a:spcPts val="0"/>
                        </a:spcBef>
                        <a:spcAft>
                          <a:spcPts val="0"/>
                        </a:spcAft>
                      </a:pPr>
                      <a:r>
                        <a:rPr lang="en-US" sz="800">
                          <a:effectLst/>
                        </a:rPr>
                        <a:t>G. Outpatient Surgery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$175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2267565027"/>
                  </a:ext>
                </a:extLst>
              </a:tr>
              <a:tr h="141423">
                <a:tc>
                  <a:txBody>
                    <a:bodyPr/>
                    <a:lstStyle/>
                    <a:p>
                      <a:pPr marL="0" marR="0">
                        <a:spcBef>
                          <a:spcPts val="0"/>
                        </a:spcBef>
                        <a:spcAft>
                          <a:spcPts val="0"/>
                        </a:spcAft>
                      </a:pPr>
                      <a:r>
                        <a:rPr lang="en-US" sz="800">
                          <a:effectLst/>
                        </a:rPr>
                        <a:t>H.  Hospice and Skilled Nursing Facility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014056315"/>
                  </a:ext>
                </a:extLst>
              </a:tr>
              <a:tr h="247642">
                <a:tc>
                  <a:txBody>
                    <a:bodyPr/>
                    <a:lstStyle/>
                    <a:p>
                      <a:pPr marL="0" marR="0">
                        <a:spcBef>
                          <a:spcPts val="0"/>
                        </a:spcBef>
                        <a:spcAft>
                          <a:spcPts val="0"/>
                        </a:spcAft>
                      </a:pPr>
                      <a:r>
                        <a:rPr lang="en-US" sz="800">
                          <a:effectLst/>
                        </a:rPr>
                        <a:t>I.   Prosthetics and Durable Medical</a:t>
                      </a:r>
                      <a:endParaRPr lang="en-US" sz="1100">
                        <a:effectLst/>
                      </a:endParaRPr>
                    </a:p>
                    <a:p>
                      <a:pPr marL="0" marR="0">
                        <a:spcBef>
                          <a:spcPts val="0"/>
                        </a:spcBef>
                        <a:spcAft>
                          <a:spcPts val="0"/>
                        </a:spcAft>
                      </a:pPr>
                      <a:r>
                        <a:rPr lang="en-US" sz="800">
                          <a:effectLst/>
                        </a:rPr>
                        <a:t>     Equipment</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26610554"/>
                  </a:ext>
                </a:extLst>
              </a:tr>
              <a:tr h="495284">
                <a:tc>
                  <a:txBody>
                    <a:bodyPr/>
                    <a:lstStyle/>
                    <a:p>
                      <a:pPr marL="0" marR="0">
                        <a:spcBef>
                          <a:spcPts val="0"/>
                        </a:spcBef>
                        <a:spcAft>
                          <a:spcPts val="0"/>
                        </a:spcAft>
                      </a:pPr>
                      <a:r>
                        <a:rPr lang="en-US" sz="800">
                          <a:effectLst/>
                        </a:rPr>
                        <a:t>J. Lab (including allergy shots), Pathology,</a:t>
                      </a:r>
                      <a:endParaRPr lang="en-US" sz="1100">
                        <a:effectLst/>
                      </a:endParaRPr>
                    </a:p>
                    <a:p>
                      <a:pPr marL="0" marR="0">
                        <a:spcBef>
                          <a:spcPts val="0"/>
                        </a:spcBef>
                        <a:spcAft>
                          <a:spcPts val="0"/>
                        </a:spcAft>
                      </a:pPr>
                      <a:r>
                        <a:rPr lang="en-US" sz="800">
                          <a:effectLst/>
                        </a:rPr>
                        <a:t>    and X-ray (not included as part of preventive</a:t>
                      </a:r>
                      <a:endParaRPr lang="en-US" sz="1100">
                        <a:effectLst/>
                      </a:endParaRPr>
                    </a:p>
                    <a:p>
                      <a:pPr marL="0" marR="0">
                        <a:spcBef>
                          <a:spcPts val="0"/>
                        </a:spcBef>
                        <a:spcAft>
                          <a:spcPts val="0"/>
                        </a:spcAft>
                      </a:pPr>
                      <a:r>
                        <a:rPr lang="en-US" sz="800">
                          <a:effectLst/>
                        </a:rPr>
                        <a:t>    care and not subject to office visit or facility</a:t>
                      </a:r>
                      <a:endParaRPr lang="en-US" sz="1100">
                        <a:effectLst/>
                      </a:endParaRPr>
                    </a:p>
                    <a:p>
                      <a:pPr marL="0" marR="0">
                        <a:spcBef>
                          <a:spcPts val="0"/>
                        </a:spcBef>
                        <a:spcAft>
                          <a:spcPts val="0"/>
                        </a:spcAft>
                      </a:pPr>
                      <a:r>
                        <a:rPr lang="en-US" sz="800">
                          <a:effectLst/>
                        </a:rPr>
                        <a:t>    copayments)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69329415"/>
                  </a:ext>
                </a:extLst>
              </a:tr>
              <a:tr h="247642">
                <a:tc>
                  <a:txBody>
                    <a:bodyPr/>
                    <a:lstStyle/>
                    <a:p>
                      <a:pPr marL="0" marR="0">
                        <a:spcBef>
                          <a:spcPts val="0"/>
                        </a:spcBef>
                        <a:spcAft>
                          <a:spcPts val="0"/>
                        </a:spcAft>
                      </a:pPr>
                      <a:r>
                        <a:rPr lang="en-US" sz="800">
                          <a:effectLst/>
                        </a:rPr>
                        <a:t>K. MRI/CT Scans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dirty="0">
                          <a:effectLst/>
                        </a:rPr>
                        <a:t>35% coinsurance</a:t>
                      </a:r>
                      <a:endParaRPr lang="en-US" sz="1100" dirty="0">
                        <a:effectLst/>
                      </a:endParaRPr>
                    </a:p>
                    <a:p>
                      <a:pPr marL="0" marR="0">
                        <a:spcBef>
                          <a:spcPts val="0"/>
                        </a:spcBef>
                        <a:spcAft>
                          <a:spcPts val="0"/>
                        </a:spcAft>
                      </a:pPr>
                      <a:r>
                        <a:rPr lang="en-US" sz="800" dirty="0">
                          <a:effectLst/>
                        </a:rPr>
                        <a:t>annual deductible applies</a:t>
                      </a:r>
                      <a:endParaRPr lang="en-US" sz="1100" dirty="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100793809"/>
                  </a:ext>
                </a:extLst>
              </a:tr>
            </a:tbl>
          </a:graphicData>
        </a:graphic>
      </p:graphicFrame>
    </p:spTree>
    <p:extLst>
      <p:ext uri="{BB962C8B-B14F-4D97-AF65-F5344CB8AC3E}">
        <p14:creationId xmlns:p14="http://schemas.microsoft.com/office/powerpoint/2010/main" val="30536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5927" y="515864"/>
            <a:ext cx="3663593" cy="6001643"/>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b="1" dirty="0"/>
              <a:t>Medical Out of Pocket Maximum </a:t>
            </a:r>
          </a:p>
          <a:p>
            <a:endParaRPr lang="en-US" dirty="0"/>
          </a:p>
          <a:p>
            <a:r>
              <a:rPr lang="en-US" dirty="0"/>
              <a:t>Once the deductible, copays and coinsurance expenses for medical total a certain level, the plan covers 100% of eligible medical expenses for the remaining contract year.   </a:t>
            </a:r>
          </a:p>
          <a:p>
            <a:endParaRPr lang="en-US" dirty="0"/>
          </a:p>
          <a:p>
            <a:r>
              <a:rPr lang="en-US" dirty="0"/>
              <a:t>Your Medical OOP Max is based on your cost level. </a:t>
            </a:r>
          </a:p>
          <a:p>
            <a:r>
              <a:rPr lang="en-US" dirty="0"/>
              <a:t>CL1 - $2,600/$5,200</a:t>
            </a:r>
          </a:p>
          <a:p>
            <a:r>
              <a:rPr lang="en-US" dirty="0"/>
              <a:t>CL2 - $2,600/$5,200</a:t>
            </a:r>
          </a:p>
          <a:p>
            <a:endParaRPr lang="en-US" dirty="0"/>
          </a:p>
          <a:p>
            <a:r>
              <a:rPr lang="en-US" i="1" dirty="0"/>
              <a:t>(Higher cost clinics, CL3 and CL4, will have higher OOP max.) </a:t>
            </a:r>
          </a:p>
          <a:p>
            <a:r>
              <a:rPr lang="en-US" dirty="0"/>
              <a:t>CL3 - $3,800/$7,600</a:t>
            </a:r>
          </a:p>
          <a:p>
            <a:r>
              <a:rPr lang="en-US" dirty="0"/>
              <a:t>CL4 - $4,800/$9,600</a:t>
            </a:r>
          </a:p>
          <a:p>
            <a:endParaRPr lang="en-US" dirty="0"/>
          </a:p>
          <a:p>
            <a:r>
              <a:rPr lang="en-US" dirty="0"/>
              <a:t> OOP Max is embedded.</a:t>
            </a:r>
          </a:p>
        </p:txBody>
      </p:sp>
      <p:sp>
        <p:nvSpPr>
          <p:cNvPr id="7" name="Right Arrow 6"/>
          <p:cNvSpPr/>
          <p:nvPr/>
        </p:nvSpPr>
        <p:spPr>
          <a:xfrm>
            <a:off x="32218" y="5580996"/>
            <a:ext cx="37289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3" name="Rectangle 1">
            <a:extLst>
              <a:ext uri="{FF2B5EF4-FFF2-40B4-BE49-F238E27FC236}">
                <a16:creationId xmlns:a16="http://schemas.microsoft.com/office/drawing/2014/main" id="{84A3BCB9-011A-762B-90B1-DE6A81D9F173}"/>
              </a:ext>
            </a:extLst>
          </p:cNvPr>
          <p:cNvSpPr>
            <a:spLocks noChangeArrowheads="1"/>
          </p:cNvSpPr>
          <p:nvPr/>
        </p:nvSpPr>
        <p:spPr bwMode="auto">
          <a:xfrm>
            <a:off x="503339" y="302026"/>
            <a:ext cx="6653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860CDEA3-3C92-419C-7295-DD68AE035D94}"/>
              </a:ext>
            </a:extLst>
          </p:cNvPr>
          <p:cNvGraphicFramePr>
            <a:graphicFrameLocks noGrp="1"/>
          </p:cNvGraphicFramePr>
          <p:nvPr>
            <p:extLst>
              <p:ext uri="{D42A27DB-BD31-4B8C-83A1-F6EECF244321}">
                <p14:modId xmlns:p14="http://schemas.microsoft.com/office/powerpoint/2010/main" val="1138881809"/>
              </p:ext>
            </p:extLst>
          </p:nvPr>
        </p:nvGraphicFramePr>
        <p:xfrm>
          <a:off x="551944" y="1066034"/>
          <a:ext cx="7487156" cy="4934716"/>
        </p:xfrm>
        <a:graphic>
          <a:graphicData uri="http://schemas.openxmlformats.org/drawingml/2006/table">
            <a:tbl>
              <a:tblPr>
                <a:tableStyleId>{5C22544A-7EE6-4342-B048-85BDC9FD1C3A}</a:tableStyleId>
              </a:tblPr>
              <a:tblGrid>
                <a:gridCol w="2318831">
                  <a:extLst>
                    <a:ext uri="{9D8B030D-6E8A-4147-A177-3AD203B41FA5}">
                      <a16:colId xmlns:a16="http://schemas.microsoft.com/office/drawing/2014/main" val="2563974919"/>
                    </a:ext>
                  </a:extLst>
                </a:gridCol>
                <a:gridCol w="1218267">
                  <a:extLst>
                    <a:ext uri="{9D8B030D-6E8A-4147-A177-3AD203B41FA5}">
                      <a16:colId xmlns:a16="http://schemas.microsoft.com/office/drawing/2014/main" val="3998338791"/>
                    </a:ext>
                  </a:extLst>
                </a:gridCol>
                <a:gridCol w="1316686">
                  <a:extLst>
                    <a:ext uri="{9D8B030D-6E8A-4147-A177-3AD203B41FA5}">
                      <a16:colId xmlns:a16="http://schemas.microsoft.com/office/drawing/2014/main" val="2542459001"/>
                    </a:ext>
                  </a:extLst>
                </a:gridCol>
                <a:gridCol w="1316686">
                  <a:extLst>
                    <a:ext uri="{9D8B030D-6E8A-4147-A177-3AD203B41FA5}">
                      <a16:colId xmlns:a16="http://schemas.microsoft.com/office/drawing/2014/main" val="3577833449"/>
                    </a:ext>
                  </a:extLst>
                </a:gridCol>
                <a:gridCol w="1316686">
                  <a:extLst>
                    <a:ext uri="{9D8B030D-6E8A-4147-A177-3AD203B41FA5}">
                      <a16:colId xmlns:a16="http://schemas.microsoft.com/office/drawing/2014/main" val="3171738763"/>
                    </a:ext>
                  </a:extLst>
                </a:gridCol>
              </a:tblGrid>
              <a:tr h="158883">
                <a:tc>
                  <a:txBody>
                    <a:bodyPr/>
                    <a:lstStyle/>
                    <a:p>
                      <a:pPr marL="0" marR="0">
                        <a:spcBef>
                          <a:spcPts val="0"/>
                        </a:spcBef>
                        <a:spcAft>
                          <a:spcPts val="0"/>
                        </a:spcAft>
                      </a:pPr>
                      <a:r>
                        <a:rPr lang="en-US" sz="850">
                          <a:effectLst/>
                        </a:rPr>
                        <a:t>Benefit Provision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1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2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3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4 – You Pay</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01896737"/>
                  </a:ext>
                </a:extLst>
              </a:tr>
              <a:tr h="476649">
                <a:tc>
                  <a:txBody>
                    <a:bodyPr/>
                    <a:lstStyle/>
                    <a:p>
                      <a:pPr marL="0" marR="0">
                        <a:spcBef>
                          <a:spcPts val="0"/>
                        </a:spcBef>
                        <a:spcAft>
                          <a:spcPts val="0"/>
                        </a:spcAft>
                      </a:pPr>
                      <a:r>
                        <a:rPr lang="en-US" sz="850" dirty="0">
                          <a:effectLst/>
                        </a:rPr>
                        <a:t>I.   Prosthetics and Durable Medical</a:t>
                      </a:r>
                      <a:endParaRPr lang="en-US" sz="1200" dirty="0">
                        <a:effectLst/>
                      </a:endParaRPr>
                    </a:p>
                    <a:p>
                      <a:pPr marL="0" marR="0">
                        <a:spcBef>
                          <a:spcPts val="0"/>
                        </a:spcBef>
                        <a:spcAft>
                          <a:spcPts val="0"/>
                        </a:spcAft>
                      </a:pPr>
                      <a:r>
                        <a:rPr lang="en-US" sz="850" dirty="0">
                          <a:effectLst/>
                        </a:rPr>
                        <a:t>     Equipment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20%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12251704"/>
                  </a:ext>
                </a:extLst>
              </a:tr>
              <a:tr h="635531">
                <a:tc>
                  <a:txBody>
                    <a:bodyPr/>
                    <a:lstStyle/>
                    <a:p>
                      <a:pPr marL="0" marR="0">
                        <a:spcBef>
                          <a:spcPts val="0"/>
                        </a:spcBef>
                        <a:spcAft>
                          <a:spcPts val="0"/>
                        </a:spcAft>
                      </a:pPr>
                      <a:r>
                        <a:rPr lang="en-US" sz="850" dirty="0">
                          <a:effectLst/>
                        </a:rPr>
                        <a:t>J. Lab (including allergy shots), Pathology,</a:t>
                      </a:r>
                      <a:endParaRPr lang="en-US" sz="1200" dirty="0">
                        <a:effectLst/>
                      </a:endParaRPr>
                    </a:p>
                    <a:p>
                      <a:pPr marL="0" marR="0">
                        <a:spcBef>
                          <a:spcPts val="0"/>
                        </a:spcBef>
                        <a:spcAft>
                          <a:spcPts val="0"/>
                        </a:spcAft>
                      </a:pPr>
                      <a:r>
                        <a:rPr lang="en-US" sz="850" dirty="0">
                          <a:effectLst/>
                        </a:rPr>
                        <a:t>    and X-ray (not included as part of preventive</a:t>
                      </a:r>
                      <a:endParaRPr lang="en-US" sz="1200" dirty="0">
                        <a:effectLst/>
                      </a:endParaRPr>
                    </a:p>
                    <a:p>
                      <a:pPr marL="0" marR="0">
                        <a:spcBef>
                          <a:spcPts val="0"/>
                        </a:spcBef>
                        <a:spcAft>
                          <a:spcPts val="0"/>
                        </a:spcAft>
                      </a:pPr>
                      <a:r>
                        <a:rPr lang="en-US" sz="850" dirty="0">
                          <a:effectLst/>
                        </a:rPr>
                        <a:t>    care and not subject to office visit or facility</a:t>
                      </a:r>
                      <a:endParaRPr lang="en-US" sz="1200" dirty="0">
                        <a:effectLst/>
                      </a:endParaRPr>
                    </a:p>
                    <a:p>
                      <a:pPr marL="0" marR="0">
                        <a:spcBef>
                          <a:spcPts val="0"/>
                        </a:spcBef>
                        <a:spcAft>
                          <a:spcPts val="0"/>
                        </a:spcAft>
                      </a:pPr>
                      <a:r>
                        <a:rPr lang="en-US" sz="850" dirty="0">
                          <a:effectLst/>
                        </a:rPr>
                        <a:t>    copayments)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15%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dirty="0">
                          <a:effectLst/>
                        </a:rPr>
                        <a:t>25% coinsurance</a:t>
                      </a:r>
                      <a:endParaRPr lang="en-US" sz="1200" dirty="0">
                        <a:effectLst/>
                      </a:endParaRPr>
                    </a:p>
                    <a:p>
                      <a:pPr marL="0" marR="0">
                        <a:spcBef>
                          <a:spcPts val="0"/>
                        </a:spcBef>
                        <a:spcAft>
                          <a:spcPts val="0"/>
                        </a:spcAft>
                      </a:pPr>
                      <a:r>
                        <a:rPr lang="en-US" sz="850" dirty="0">
                          <a:effectLst/>
                        </a:rPr>
                        <a:t>annual deductible applies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28479228"/>
                  </a:ext>
                </a:extLst>
              </a:tr>
              <a:tr h="476649">
                <a:tc>
                  <a:txBody>
                    <a:bodyPr/>
                    <a:lstStyle/>
                    <a:p>
                      <a:pPr marL="0" marR="0">
                        <a:spcBef>
                          <a:spcPts val="0"/>
                        </a:spcBef>
                        <a:spcAft>
                          <a:spcPts val="0"/>
                        </a:spcAft>
                      </a:pPr>
                      <a:r>
                        <a:rPr lang="en-US" sz="850">
                          <a:effectLst/>
                        </a:rPr>
                        <a:t>K. MRI/CT Scans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70120129"/>
                  </a:ext>
                </a:extLst>
              </a:tr>
              <a:tr h="1757058">
                <a:tc>
                  <a:txBody>
                    <a:bodyPr/>
                    <a:lstStyle/>
                    <a:p>
                      <a:pPr marL="0" marR="0">
                        <a:spcBef>
                          <a:spcPts val="0"/>
                        </a:spcBef>
                        <a:spcAft>
                          <a:spcPts val="0"/>
                        </a:spcAft>
                      </a:pPr>
                      <a:r>
                        <a:rPr lang="en-US" sz="850">
                          <a:effectLst/>
                        </a:rPr>
                        <a:t>L. Other expenses not covered in A – K</a:t>
                      </a:r>
                      <a:endParaRPr lang="en-US" sz="1200">
                        <a:effectLst/>
                      </a:endParaRPr>
                    </a:p>
                    <a:p>
                      <a:pPr marL="0" marR="0">
                        <a:spcBef>
                          <a:spcPts val="0"/>
                        </a:spcBef>
                        <a:spcAft>
                          <a:spcPts val="0"/>
                        </a:spcAft>
                      </a:pPr>
                      <a:r>
                        <a:rPr lang="en-US" sz="850">
                          <a:effectLst/>
                        </a:rPr>
                        <a:t>    above, including but not limited to:</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Ambulance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Home Health Care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Outpatient Hospital Services (non-surgical)</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Radiation/chemotherapy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Dialysis</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Day treatment for mental health and</a:t>
                      </a:r>
                      <a:endParaRPr lang="en-US" sz="1200">
                        <a:effectLst/>
                      </a:endParaRPr>
                    </a:p>
                    <a:p>
                      <a:pPr marL="0" marR="0">
                        <a:spcBef>
                          <a:spcPts val="0"/>
                        </a:spcBef>
                        <a:spcAft>
                          <a:spcPts val="0"/>
                        </a:spcAft>
                      </a:pPr>
                      <a:r>
                        <a:rPr lang="en-US" sz="850">
                          <a:effectLst/>
                        </a:rPr>
                        <a:t>            chemical dependency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Other diagnostic or treatment related</a:t>
                      </a:r>
                      <a:endParaRPr lang="en-US" sz="1200">
                        <a:effectLst/>
                      </a:endParaRPr>
                    </a:p>
                    <a:p>
                      <a:pPr marL="0" marR="0">
                        <a:spcBef>
                          <a:spcPts val="0"/>
                        </a:spcBef>
                        <a:spcAft>
                          <a:spcPts val="0"/>
                        </a:spcAft>
                      </a:pPr>
                      <a:r>
                        <a:rPr lang="en-US" sz="850">
                          <a:effectLst/>
                        </a:rPr>
                        <a:t>            outpatient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47954639"/>
                  </a:ext>
                </a:extLst>
              </a:tr>
              <a:tr h="635531">
                <a:tc>
                  <a:txBody>
                    <a:bodyPr/>
                    <a:lstStyle/>
                    <a:p>
                      <a:pPr marL="0" marR="0">
                        <a:spcBef>
                          <a:spcPts val="0"/>
                        </a:spcBef>
                        <a:spcAft>
                          <a:spcPts val="0"/>
                        </a:spcAft>
                      </a:pPr>
                      <a:r>
                        <a:rPr lang="en-US" sz="850">
                          <a:effectLst/>
                        </a:rPr>
                        <a:t>M. Prescription Drugs</a:t>
                      </a:r>
                      <a:endParaRPr lang="en-US" sz="1200">
                        <a:effectLst/>
                      </a:endParaRPr>
                    </a:p>
                    <a:p>
                      <a:pPr marL="0" marR="0">
                        <a:spcBef>
                          <a:spcPts val="0"/>
                        </a:spcBef>
                        <a:spcAft>
                          <a:spcPts val="0"/>
                        </a:spcAft>
                      </a:pPr>
                      <a:r>
                        <a:rPr lang="en-US" sz="850">
                          <a:effectLst/>
                        </a:rPr>
                        <a:t>     30-day supply of Tier 1, Tier 2, or Tier 3</a:t>
                      </a:r>
                      <a:endParaRPr lang="en-US" sz="1200">
                        <a:effectLst/>
                      </a:endParaRPr>
                    </a:p>
                    <a:p>
                      <a:pPr marL="0" marR="0">
                        <a:spcBef>
                          <a:spcPts val="0"/>
                        </a:spcBef>
                        <a:spcAft>
                          <a:spcPts val="0"/>
                        </a:spcAft>
                      </a:pPr>
                      <a:r>
                        <a:rPr lang="en-US" sz="850">
                          <a:effectLst/>
                        </a:rPr>
                        <a:t>     prescription drugs, including insulin; or a</a:t>
                      </a:r>
                      <a:endParaRPr lang="en-US" sz="1200">
                        <a:effectLst/>
                      </a:endParaRPr>
                    </a:p>
                    <a:p>
                      <a:pPr marL="0" marR="0">
                        <a:spcBef>
                          <a:spcPts val="0"/>
                        </a:spcBef>
                        <a:spcAft>
                          <a:spcPts val="0"/>
                        </a:spcAft>
                      </a:pPr>
                      <a:r>
                        <a:rPr lang="en-US" sz="850">
                          <a:effectLst/>
                        </a:rPr>
                        <a:t>     3-cycle supply of oral contraceptives.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84251699"/>
                  </a:ext>
                </a:extLst>
              </a:tr>
              <a:tr h="317766">
                <a:tc>
                  <a:txBody>
                    <a:bodyPr/>
                    <a:lstStyle/>
                    <a:p>
                      <a:pPr marL="0" marR="0">
                        <a:spcBef>
                          <a:spcPts val="0"/>
                        </a:spcBef>
                        <a:spcAft>
                          <a:spcPts val="0"/>
                        </a:spcAft>
                      </a:pPr>
                      <a:r>
                        <a:rPr lang="en-US" sz="850">
                          <a:effectLst/>
                        </a:rPr>
                        <a:t>N. Plan Maximum Out-of-Pocket Expense for</a:t>
                      </a:r>
                      <a:endParaRPr lang="en-US" sz="1200">
                        <a:effectLst/>
                      </a:endParaRPr>
                    </a:p>
                    <a:p>
                      <a:pPr marL="0" marR="0">
                        <a:spcBef>
                          <a:spcPts val="0"/>
                        </a:spcBef>
                        <a:spcAft>
                          <a:spcPts val="0"/>
                        </a:spcAft>
                      </a:pPr>
                      <a:r>
                        <a:rPr lang="en-US" sz="850">
                          <a:effectLst/>
                        </a:rPr>
                        <a:t>     Prescription Drugs (single/family)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72594994"/>
                  </a:ext>
                </a:extLst>
              </a:tr>
              <a:tr h="476649">
                <a:tc>
                  <a:txBody>
                    <a:bodyPr/>
                    <a:lstStyle/>
                    <a:p>
                      <a:pPr marL="0" marR="0">
                        <a:spcBef>
                          <a:spcPts val="0"/>
                        </a:spcBef>
                        <a:spcAft>
                          <a:spcPts val="0"/>
                        </a:spcAft>
                      </a:pPr>
                      <a:r>
                        <a:rPr lang="en-US" sz="850">
                          <a:effectLst/>
                        </a:rPr>
                        <a:t>O. Plan Maximum Out-of-Pocket Expense</a:t>
                      </a:r>
                      <a:endParaRPr lang="en-US" sz="1200">
                        <a:effectLst/>
                      </a:endParaRPr>
                    </a:p>
                    <a:p>
                      <a:pPr marL="0" marR="0">
                        <a:spcBef>
                          <a:spcPts val="0"/>
                        </a:spcBef>
                        <a:spcAft>
                          <a:spcPts val="0"/>
                        </a:spcAft>
                      </a:pPr>
                      <a:r>
                        <a:rPr lang="en-US" sz="850">
                          <a:effectLst/>
                        </a:rPr>
                        <a:t>     (excluding prescription drugs) (single/family)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$2,600 / 5,200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$2,600 / 5,200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$3,800 / 7,600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$4,800 / 9,600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20118414"/>
                  </a:ext>
                </a:extLst>
              </a:tr>
            </a:tbl>
          </a:graphicData>
        </a:graphic>
      </p:graphicFrame>
    </p:spTree>
    <p:extLst>
      <p:ext uri="{BB962C8B-B14F-4D97-AF65-F5344CB8AC3E}">
        <p14:creationId xmlns:p14="http://schemas.microsoft.com/office/powerpoint/2010/main" val="2369059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5987" y="2712203"/>
            <a:ext cx="2355743" cy="584775"/>
          </a:xfrm>
          <a:prstGeom prst="rect">
            <a:avLst/>
          </a:prstGeom>
          <a:noFill/>
        </p:spPr>
        <p:txBody>
          <a:bodyPr wrap="square" rtlCol="0">
            <a:spAutoFit/>
          </a:bodyPr>
          <a:lstStyle/>
          <a:p>
            <a:r>
              <a:rPr lang="en-US" sz="3200" b="1" dirty="0">
                <a:solidFill>
                  <a:srgbClr val="800000"/>
                </a:solidFill>
              </a:rPr>
              <a:t>HSA Plan </a:t>
            </a:r>
          </a:p>
        </p:txBody>
      </p:sp>
    </p:spTree>
    <p:extLst>
      <p:ext uri="{BB962C8B-B14F-4D97-AF65-F5344CB8AC3E}">
        <p14:creationId xmlns:p14="http://schemas.microsoft.com/office/powerpoint/2010/main" val="3804766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40665" y="876863"/>
            <a:ext cx="4169044" cy="4139595"/>
          </a:xfrm>
          <a:prstGeom prst="rect">
            <a:avLst/>
          </a:prstGeom>
          <a:noFill/>
        </p:spPr>
        <p:txBody>
          <a:bodyPr wrap="square" rtlCol="0">
            <a:spAutoFit/>
          </a:bodyPr>
          <a:lstStyle/>
          <a:p>
            <a:pPr algn="ctr"/>
            <a:r>
              <a:rPr lang="en-US" sz="2400" b="1" dirty="0">
                <a:solidFill>
                  <a:srgbClr val="800000"/>
                </a:solidFill>
              </a:rPr>
              <a:t>HSA Plan</a:t>
            </a:r>
          </a:p>
          <a:p>
            <a:pPr algn="ctr"/>
            <a:r>
              <a:rPr lang="en-US" dirty="0"/>
              <a:t>High deductible, lowest payroll deduction</a:t>
            </a:r>
          </a:p>
          <a:p>
            <a:endParaRPr lang="en-US" dirty="0"/>
          </a:p>
          <a:p>
            <a:r>
              <a:rPr lang="en-US" dirty="0"/>
              <a:t>HSA plan meets IRS rules for QHDHP and works differently than High &amp; Value plan:</a:t>
            </a:r>
          </a:p>
          <a:p>
            <a:endParaRPr lang="en-US" sz="500" dirty="0"/>
          </a:p>
          <a:p>
            <a:pPr marL="285750" indent="-285750">
              <a:buFontTx/>
              <a:buChar char="-"/>
            </a:pPr>
            <a:r>
              <a:rPr lang="en-US" dirty="0"/>
              <a:t>Medical and Prescription Drugs are combined</a:t>
            </a:r>
          </a:p>
          <a:p>
            <a:pPr marL="285750" indent="-285750">
              <a:buFontTx/>
              <a:buChar char="-"/>
            </a:pPr>
            <a:r>
              <a:rPr lang="en-US" dirty="0"/>
              <a:t>Deductible must be satisfied before member moves into copayments or coinsurance </a:t>
            </a:r>
          </a:p>
          <a:p>
            <a:pPr marL="285750" indent="-285750">
              <a:buFontTx/>
              <a:buChar char="-"/>
            </a:pPr>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168327" y="1435583"/>
            <a:ext cx="479734"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63CBE9B3-76D5-0962-F4ED-4B8DD7ADF7A5}"/>
              </a:ext>
            </a:extLst>
          </p:cNvPr>
          <p:cNvGraphicFramePr>
            <a:graphicFrameLocks noGrp="1"/>
          </p:cNvGraphicFramePr>
          <p:nvPr>
            <p:extLst>
              <p:ext uri="{D42A27DB-BD31-4B8C-83A1-F6EECF244321}">
                <p14:modId xmlns:p14="http://schemas.microsoft.com/office/powerpoint/2010/main" val="618342114"/>
              </p:ext>
            </p:extLst>
          </p:nvPr>
        </p:nvGraphicFramePr>
        <p:xfrm>
          <a:off x="817549" y="1063469"/>
          <a:ext cx="6823117" cy="5423056"/>
        </p:xfrm>
        <a:graphic>
          <a:graphicData uri="http://schemas.openxmlformats.org/drawingml/2006/table">
            <a:tbl>
              <a:tblPr>
                <a:tableStyleId>{5C22544A-7EE6-4342-B048-85BDC9FD1C3A}</a:tableStyleId>
              </a:tblPr>
              <a:tblGrid>
                <a:gridCol w="2057765">
                  <a:extLst>
                    <a:ext uri="{9D8B030D-6E8A-4147-A177-3AD203B41FA5}">
                      <a16:colId xmlns:a16="http://schemas.microsoft.com/office/drawing/2014/main" val="2138835070"/>
                    </a:ext>
                  </a:extLst>
                </a:gridCol>
                <a:gridCol w="1191338">
                  <a:extLst>
                    <a:ext uri="{9D8B030D-6E8A-4147-A177-3AD203B41FA5}">
                      <a16:colId xmlns:a16="http://schemas.microsoft.com/office/drawing/2014/main" val="1958530988"/>
                    </a:ext>
                  </a:extLst>
                </a:gridCol>
                <a:gridCol w="1191338">
                  <a:extLst>
                    <a:ext uri="{9D8B030D-6E8A-4147-A177-3AD203B41FA5}">
                      <a16:colId xmlns:a16="http://schemas.microsoft.com/office/drawing/2014/main" val="1051100386"/>
                    </a:ext>
                  </a:extLst>
                </a:gridCol>
                <a:gridCol w="1191338">
                  <a:extLst>
                    <a:ext uri="{9D8B030D-6E8A-4147-A177-3AD203B41FA5}">
                      <a16:colId xmlns:a16="http://schemas.microsoft.com/office/drawing/2014/main" val="2222877604"/>
                    </a:ext>
                  </a:extLst>
                </a:gridCol>
                <a:gridCol w="1191338">
                  <a:extLst>
                    <a:ext uri="{9D8B030D-6E8A-4147-A177-3AD203B41FA5}">
                      <a16:colId xmlns:a16="http://schemas.microsoft.com/office/drawing/2014/main" val="3034787084"/>
                    </a:ext>
                  </a:extLst>
                </a:gridCol>
              </a:tblGrid>
              <a:tr h="133065">
                <a:tc>
                  <a:txBody>
                    <a:bodyPr/>
                    <a:lstStyle/>
                    <a:p>
                      <a:pPr marL="0" marR="0">
                        <a:spcBef>
                          <a:spcPts val="0"/>
                        </a:spcBef>
                        <a:spcAft>
                          <a:spcPts val="0"/>
                        </a:spcAft>
                      </a:pPr>
                      <a:r>
                        <a:rPr lang="en-US" sz="700">
                          <a:effectLst/>
                        </a:rPr>
                        <a:t>Benefit Provision</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1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2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3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4 – You Pay</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386346762"/>
                  </a:ext>
                </a:extLst>
              </a:tr>
              <a:tr h="1068100">
                <a:tc>
                  <a:txBody>
                    <a:bodyPr/>
                    <a:lstStyle/>
                    <a:p>
                      <a:pPr marL="0" marR="0">
                        <a:spcBef>
                          <a:spcPts val="0"/>
                        </a:spcBef>
                        <a:spcAft>
                          <a:spcPts val="0"/>
                        </a:spcAft>
                      </a:pPr>
                      <a:r>
                        <a:rPr lang="en-US" sz="700" dirty="0">
                          <a:effectLst/>
                        </a:rPr>
                        <a:t>A. Preventive Care Services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medical exams, cancer screening</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Child health preventive services, routine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Prenatal and postnatal care and exams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Adult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eye and hearing exams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dirty="0">
                          <a:effectLst/>
                        </a:rPr>
                        <a:t>Nothing</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517965704"/>
                  </a:ext>
                </a:extLst>
              </a:tr>
              <a:tr h="257651">
                <a:tc rowSpan="2">
                  <a:txBody>
                    <a:bodyPr/>
                    <a:lstStyle/>
                    <a:p>
                      <a:pPr marL="0" marR="0">
                        <a:spcBef>
                          <a:spcPts val="0"/>
                        </a:spcBef>
                        <a:spcAft>
                          <a:spcPts val="0"/>
                        </a:spcAft>
                      </a:pPr>
                      <a:r>
                        <a:rPr lang="en-US" sz="700" dirty="0">
                          <a:effectLst/>
                        </a:rPr>
                        <a:t>B. Annual First Dollar Deductible </a:t>
                      </a:r>
                      <a:r>
                        <a:rPr lang="en-US" sz="900" dirty="0">
                          <a:effectLst/>
                        </a:rPr>
                        <a:t>*</a:t>
                      </a:r>
                      <a:endParaRPr lang="en-US" sz="1000" dirty="0">
                        <a:effectLst/>
                      </a:endParaRPr>
                    </a:p>
                    <a:p>
                      <a:pPr marL="0" marR="0">
                        <a:spcBef>
                          <a:spcPts val="0"/>
                        </a:spcBef>
                        <a:spcAft>
                          <a:spcPts val="0"/>
                        </a:spcAft>
                      </a:pPr>
                      <a:r>
                        <a:rPr lang="en-US" sz="700" dirty="0">
                          <a:effectLst/>
                        </a:rPr>
                        <a:t>    Combined Medical/Pharmacy (single coverage)</a:t>
                      </a:r>
                      <a:endParaRPr lang="en-US" sz="1000" dirty="0">
                        <a:effectLst/>
                      </a:endParaRPr>
                    </a:p>
                    <a:p>
                      <a:pPr marL="0" marR="0">
                        <a:spcBef>
                          <a:spcPts val="0"/>
                        </a:spcBef>
                        <a:spcAft>
                          <a:spcPts val="0"/>
                        </a:spcAft>
                      </a:pPr>
                      <a:r>
                        <a:rPr lang="en-US" sz="300" dirty="0">
                          <a:effectLst/>
                        </a:rPr>
                        <a:t> </a:t>
                      </a:r>
                      <a:endParaRPr lang="en-US" sz="1000" dirty="0">
                        <a:effectLst/>
                      </a:endParaRPr>
                    </a:p>
                    <a:p>
                      <a:pPr marL="0" marR="0">
                        <a:spcBef>
                          <a:spcPts val="0"/>
                        </a:spcBef>
                        <a:spcAft>
                          <a:spcPts val="0"/>
                        </a:spcAft>
                      </a:pPr>
                      <a:r>
                        <a:rPr lang="en-US" sz="700" dirty="0">
                          <a:effectLst/>
                        </a:rPr>
                        <a:t>    Combined Medical/Pharmacy (family coverage)</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a:effectLst/>
                        </a:rPr>
                        <a:t>$1,600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$2,000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3550947050"/>
                  </a:ext>
                </a:extLst>
              </a:tr>
              <a:tr h="266131">
                <a:tc vMerge="1">
                  <a:txBody>
                    <a:bodyPr/>
                    <a:lstStyle/>
                    <a:p>
                      <a:endParaRPr lang="en-US"/>
                    </a:p>
                  </a:txBody>
                  <a:tcP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$3,400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$4,000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$4,800 per family member</a:t>
                      </a:r>
                      <a:endParaRPr lang="en-US" sz="1000">
                        <a:effectLst/>
                      </a:endParaRPr>
                    </a:p>
                    <a:p>
                      <a:pPr marL="0" marR="0" algn="ctr">
                        <a:spcBef>
                          <a:spcPts val="0"/>
                        </a:spcBef>
                        <a:spcAft>
                          <a:spcPts val="0"/>
                        </a:spcAft>
                      </a:pPr>
                      <a:r>
                        <a:rPr lang="en-US" sz="700">
                          <a:effectLst/>
                        </a:rPr>
                        <a:t>$6,000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$6,400 per family member</a:t>
                      </a:r>
                      <a:endParaRPr lang="en-US" sz="1000">
                        <a:effectLst/>
                      </a:endParaRPr>
                    </a:p>
                    <a:p>
                      <a:pPr marL="0" marR="0" algn="ctr">
                        <a:spcBef>
                          <a:spcPts val="0"/>
                        </a:spcBef>
                        <a:spcAft>
                          <a:spcPts val="0"/>
                        </a:spcAft>
                      </a:pPr>
                      <a:r>
                        <a:rPr lang="en-US" sz="700">
                          <a:effectLst/>
                        </a:rPr>
                        <a:t>$8,000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005159763"/>
                  </a:ext>
                </a:extLst>
              </a:tr>
              <a:tr h="914557">
                <a:tc>
                  <a:txBody>
                    <a:bodyPr/>
                    <a:lstStyle/>
                    <a:p>
                      <a:pPr marL="0" marR="0">
                        <a:spcBef>
                          <a:spcPts val="0"/>
                        </a:spcBef>
                        <a:spcAft>
                          <a:spcPts val="0"/>
                        </a:spcAft>
                      </a:pPr>
                      <a:r>
                        <a:rPr lang="en-US" sz="700">
                          <a:effectLst/>
                        </a:rPr>
                        <a:t>C. Office visits for Illness/Injury, for Outpatient</a:t>
                      </a:r>
                      <a:endParaRPr lang="en-US" sz="1000">
                        <a:effectLst/>
                      </a:endParaRPr>
                    </a:p>
                    <a:p>
                      <a:pPr marL="0" marR="0">
                        <a:spcBef>
                          <a:spcPts val="0"/>
                        </a:spcBef>
                        <a:spcAft>
                          <a:spcPts val="0"/>
                        </a:spcAft>
                      </a:pPr>
                      <a:r>
                        <a:rPr lang="en-US" sz="700">
                          <a:effectLst/>
                        </a:rPr>
                        <a:t>     Physical, Occupational or Speech Therapy,</a:t>
                      </a:r>
                      <a:endParaRPr lang="en-US" sz="1000">
                        <a:effectLst/>
                      </a:endParaRPr>
                    </a:p>
                    <a:p>
                      <a:pPr marL="0" marR="0">
                        <a:spcBef>
                          <a:spcPts val="0"/>
                        </a:spcBef>
                        <a:spcAft>
                          <a:spcPts val="0"/>
                        </a:spcAft>
                      </a:pPr>
                      <a:r>
                        <a:rPr lang="en-US" sz="700">
                          <a:effectLst/>
                        </a:rPr>
                        <a:t>     and Urgent Care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visits in a physician’s office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Chiropractic services</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Urgent Care clinic visits (in &amp; out of network)</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$105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$130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5519191"/>
                  </a:ext>
                </a:extLst>
              </a:tr>
              <a:tr h="266131">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office visits for mental health and chemical dependency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$85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$110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7480089"/>
                  </a:ext>
                </a:extLst>
              </a:tr>
              <a:tr h="266131">
                <a:tc>
                  <a:txBody>
                    <a:bodyPr/>
                    <a:lstStyle/>
                    <a:p>
                      <a:pPr marL="0" marR="0">
                        <a:spcBef>
                          <a:spcPts val="0"/>
                        </a:spcBef>
                        <a:spcAft>
                          <a:spcPts val="0"/>
                        </a:spcAft>
                      </a:pPr>
                      <a:r>
                        <a:rPr lang="en-US" sz="700">
                          <a:effectLst/>
                        </a:rPr>
                        <a:t>D. Network Convenience Clinics &amp; Online Care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331298193"/>
                  </a:ext>
                </a:extLst>
              </a:tr>
              <a:tr h="388372">
                <a:tc>
                  <a:txBody>
                    <a:bodyPr/>
                    <a:lstStyle/>
                    <a:p>
                      <a:pPr marL="0" marR="0">
                        <a:spcBef>
                          <a:spcPts val="0"/>
                        </a:spcBef>
                        <a:spcAft>
                          <a:spcPts val="0"/>
                        </a:spcAft>
                      </a:pPr>
                      <a:r>
                        <a:rPr lang="en-US" sz="700">
                          <a:effectLst/>
                        </a:rPr>
                        <a:t>E. Emergency Care (in or out of network)</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Emergency care received in a hospital</a:t>
                      </a:r>
                      <a:endParaRPr lang="en-US" sz="1000">
                        <a:effectLst/>
                      </a:endParaRPr>
                    </a:p>
                    <a:p>
                      <a:pPr marL="0" marR="0">
                        <a:spcBef>
                          <a:spcPts val="0"/>
                        </a:spcBef>
                        <a:spcAft>
                          <a:spcPts val="0"/>
                        </a:spcAft>
                      </a:pPr>
                      <a:r>
                        <a:rPr lang="en-US" sz="700">
                          <a:effectLst/>
                        </a:rPr>
                        <a:t>     emergency room</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$600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83559321"/>
                  </a:ext>
                </a:extLst>
              </a:tr>
              <a:tr h="266131">
                <a:tc>
                  <a:txBody>
                    <a:bodyPr/>
                    <a:lstStyle/>
                    <a:p>
                      <a:pPr marL="0" marR="0">
                        <a:spcBef>
                          <a:spcPts val="0"/>
                        </a:spcBef>
                        <a:spcAft>
                          <a:spcPts val="0"/>
                        </a:spcAft>
                      </a:pPr>
                      <a:r>
                        <a:rPr lang="en-US" sz="700">
                          <a:effectLst/>
                        </a:rPr>
                        <a:t>F. Inpatient Hospital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$650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$1,500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20784348"/>
                  </a:ext>
                </a:extLst>
              </a:tr>
              <a:tr h="266131">
                <a:tc>
                  <a:txBody>
                    <a:bodyPr/>
                    <a:lstStyle/>
                    <a:p>
                      <a:pPr marL="0" marR="0">
                        <a:spcBef>
                          <a:spcPts val="0"/>
                        </a:spcBef>
                        <a:spcAft>
                          <a:spcPts val="0"/>
                        </a:spcAft>
                      </a:pPr>
                      <a:r>
                        <a:rPr lang="en-US" sz="700">
                          <a:effectLst/>
                        </a:rPr>
                        <a:t>G. Outpatient Surgery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$800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12450646"/>
                  </a:ext>
                </a:extLst>
              </a:tr>
              <a:tr h="266131">
                <a:tc>
                  <a:txBody>
                    <a:bodyPr/>
                    <a:lstStyle/>
                    <a:p>
                      <a:pPr marL="0" marR="0">
                        <a:spcBef>
                          <a:spcPts val="0"/>
                        </a:spcBef>
                        <a:spcAft>
                          <a:spcPts val="0"/>
                        </a:spcAft>
                      </a:pPr>
                      <a:r>
                        <a:rPr lang="en-US" sz="700">
                          <a:effectLst/>
                        </a:rPr>
                        <a:t>H.  Hospice and Skilled Nursing Facility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421350636"/>
                  </a:ext>
                </a:extLst>
              </a:tr>
              <a:tr h="266131">
                <a:tc>
                  <a:txBody>
                    <a:bodyPr/>
                    <a:lstStyle/>
                    <a:p>
                      <a:pPr marL="0" marR="0">
                        <a:spcBef>
                          <a:spcPts val="0"/>
                        </a:spcBef>
                        <a:spcAft>
                          <a:spcPts val="0"/>
                        </a:spcAft>
                      </a:pPr>
                      <a:r>
                        <a:rPr lang="en-US" sz="700">
                          <a:effectLst/>
                        </a:rPr>
                        <a:t>I.   Prosthetics and Durable Medical</a:t>
                      </a:r>
                      <a:endParaRPr lang="en-US" sz="1000">
                        <a:effectLst/>
                      </a:endParaRPr>
                    </a:p>
                    <a:p>
                      <a:pPr marL="0" marR="0">
                        <a:spcBef>
                          <a:spcPts val="0"/>
                        </a:spcBef>
                        <a:spcAft>
                          <a:spcPts val="0"/>
                        </a:spcAft>
                      </a:pPr>
                      <a:r>
                        <a:rPr lang="en-US" sz="700">
                          <a:effectLst/>
                        </a:rPr>
                        <a:t>     Equipment</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556871132"/>
                  </a:ext>
                </a:extLst>
              </a:tr>
              <a:tr h="532263">
                <a:tc>
                  <a:txBody>
                    <a:bodyPr/>
                    <a:lstStyle/>
                    <a:p>
                      <a:pPr marL="0" marR="0">
                        <a:spcBef>
                          <a:spcPts val="0"/>
                        </a:spcBef>
                        <a:spcAft>
                          <a:spcPts val="0"/>
                        </a:spcAft>
                      </a:pPr>
                      <a:r>
                        <a:rPr lang="en-US" sz="700">
                          <a:effectLst/>
                        </a:rPr>
                        <a:t>J. Lab (including allergy shots), Pathology,</a:t>
                      </a:r>
                      <a:endParaRPr lang="en-US" sz="1000">
                        <a:effectLst/>
                      </a:endParaRPr>
                    </a:p>
                    <a:p>
                      <a:pPr marL="0" marR="0">
                        <a:spcBef>
                          <a:spcPts val="0"/>
                        </a:spcBef>
                        <a:spcAft>
                          <a:spcPts val="0"/>
                        </a:spcAft>
                      </a:pPr>
                      <a:r>
                        <a:rPr lang="en-US" sz="700">
                          <a:effectLst/>
                        </a:rPr>
                        <a:t>    and X-ray (not included as part of preventive</a:t>
                      </a:r>
                      <a:endParaRPr lang="en-US" sz="1000">
                        <a:effectLst/>
                      </a:endParaRPr>
                    </a:p>
                    <a:p>
                      <a:pPr marL="0" marR="0">
                        <a:spcBef>
                          <a:spcPts val="0"/>
                        </a:spcBef>
                        <a:spcAft>
                          <a:spcPts val="0"/>
                        </a:spcAft>
                      </a:pPr>
                      <a:r>
                        <a:rPr lang="en-US" sz="700">
                          <a:effectLst/>
                        </a:rPr>
                        <a:t>    care and not subject to office visit or facility</a:t>
                      </a:r>
                      <a:endParaRPr lang="en-US" sz="1000">
                        <a:effectLst/>
                      </a:endParaRPr>
                    </a:p>
                    <a:p>
                      <a:pPr marL="0" marR="0">
                        <a:spcBef>
                          <a:spcPts val="0"/>
                        </a:spcBef>
                        <a:spcAft>
                          <a:spcPts val="0"/>
                        </a:spcAft>
                      </a:pPr>
                      <a:r>
                        <a:rPr lang="en-US" sz="700">
                          <a:effectLst/>
                        </a:rPr>
                        <a:t>    copayments)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705283571"/>
                  </a:ext>
                </a:extLst>
              </a:tr>
              <a:tr h="266131">
                <a:tc>
                  <a:txBody>
                    <a:bodyPr/>
                    <a:lstStyle/>
                    <a:p>
                      <a:pPr marL="0" marR="0">
                        <a:spcBef>
                          <a:spcPts val="0"/>
                        </a:spcBef>
                        <a:spcAft>
                          <a:spcPts val="0"/>
                        </a:spcAft>
                      </a:pPr>
                      <a:r>
                        <a:rPr lang="en-US" sz="700">
                          <a:effectLst/>
                        </a:rPr>
                        <a:t>K. MRI/CT Scans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20%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50%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238809124"/>
                  </a:ext>
                </a:extLst>
              </a:tr>
            </a:tbl>
          </a:graphicData>
        </a:graphic>
      </p:graphicFrame>
      <p:sp>
        <p:nvSpPr>
          <p:cNvPr id="6" name="Rectangle 1">
            <a:extLst>
              <a:ext uri="{FF2B5EF4-FFF2-40B4-BE49-F238E27FC236}">
                <a16:creationId xmlns:a16="http://schemas.microsoft.com/office/drawing/2014/main" id="{F1CE208C-E6CD-1284-A196-E5459268AC27}"/>
              </a:ext>
            </a:extLst>
          </p:cNvPr>
          <p:cNvSpPr>
            <a:spLocks noChangeArrowheads="1"/>
          </p:cNvSpPr>
          <p:nvPr/>
        </p:nvSpPr>
        <p:spPr bwMode="auto">
          <a:xfrm>
            <a:off x="742048" y="296066"/>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4008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11486" y="782121"/>
            <a:ext cx="4024922" cy="5262979"/>
          </a:xfrm>
          <a:prstGeom prst="rect">
            <a:avLst/>
          </a:prstGeom>
          <a:noFill/>
        </p:spPr>
        <p:txBody>
          <a:bodyPr wrap="square" rtlCol="0">
            <a:spAutoFit/>
          </a:bodyPr>
          <a:lstStyle/>
          <a:p>
            <a:pPr algn="ctr"/>
            <a:r>
              <a:rPr lang="en-US" sz="1600" b="1" dirty="0">
                <a:solidFill>
                  <a:srgbClr val="800000"/>
                </a:solidFill>
              </a:rPr>
              <a:t>HSA Plan</a:t>
            </a:r>
          </a:p>
          <a:p>
            <a:endParaRPr lang="en-US" sz="1600" dirty="0"/>
          </a:p>
          <a:p>
            <a:r>
              <a:rPr lang="en-US" sz="1600" b="1" dirty="0"/>
              <a:t>Prescription Drugs </a:t>
            </a:r>
          </a:p>
          <a:p>
            <a:endParaRPr lang="en-US" sz="1600" dirty="0"/>
          </a:p>
          <a:p>
            <a:r>
              <a:rPr lang="en-US" sz="1600" dirty="0"/>
              <a:t>After Deductible, Copay per 30 day supply</a:t>
            </a:r>
          </a:p>
          <a:p>
            <a:endParaRPr lang="en-US" sz="1600" dirty="0"/>
          </a:p>
          <a:p>
            <a:r>
              <a:rPr lang="en-US" sz="1600" dirty="0"/>
              <a:t>Typically tiers are broken out …</a:t>
            </a:r>
          </a:p>
          <a:p>
            <a:r>
              <a:rPr lang="en-US" sz="1600" dirty="0"/>
              <a:t>Tier 1 – $30, generic &amp; common name brand</a:t>
            </a:r>
          </a:p>
          <a:p>
            <a:r>
              <a:rPr lang="en-US" sz="1600" dirty="0"/>
              <a:t>Tier 2 – $50, name brand, some generic &amp;   specialty</a:t>
            </a:r>
          </a:p>
          <a:p>
            <a:r>
              <a:rPr lang="en-US" sz="1600" dirty="0"/>
              <a:t>Tier 3 – $75,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a:t>
            </a:r>
          </a:p>
          <a:p>
            <a:r>
              <a:rPr lang="en-US" sz="1600" dirty="0"/>
              <a:t>www.innovomn.com</a:t>
            </a:r>
          </a:p>
          <a:p>
            <a:endParaRPr lang="en-US" sz="1600" dirty="0"/>
          </a:p>
          <a:p>
            <a:r>
              <a:rPr lang="en-US" sz="1600" dirty="0"/>
              <a:t>Mail Order for 90 day medications for 2 copays, after deductible is met (Also available at retail CVS pharmacies)</a:t>
            </a:r>
            <a:endParaRPr lang="en-US" dirty="0"/>
          </a:p>
        </p:txBody>
      </p:sp>
      <p:sp>
        <p:nvSpPr>
          <p:cNvPr id="7" name="Right Arrow 6"/>
          <p:cNvSpPr/>
          <p:nvPr/>
        </p:nvSpPr>
        <p:spPr>
          <a:xfrm>
            <a:off x="16025" y="3835525"/>
            <a:ext cx="4616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B9AFC2C6-BFE9-9714-66E4-5220E8355ABF}"/>
              </a:ext>
            </a:extLst>
          </p:cNvPr>
          <p:cNvSpPr>
            <a:spLocks noChangeArrowheads="1"/>
          </p:cNvSpPr>
          <p:nvPr/>
        </p:nvSpPr>
        <p:spPr bwMode="auto">
          <a:xfrm>
            <a:off x="605783" y="385918"/>
            <a:ext cx="71494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33F80047-715D-2866-E7D3-56F6C7943C75}"/>
              </a:ext>
            </a:extLst>
          </p:cNvPr>
          <p:cNvGraphicFramePr>
            <a:graphicFrameLocks noGrp="1"/>
          </p:cNvGraphicFramePr>
          <p:nvPr>
            <p:extLst>
              <p:ext uri="{D42A27DB-BD31-4B8C-83A1-F6EECF244321}">
                <p14:modId xmlns:p14="http://schemas.microsoft.com/office/powerpoint/2010/main" val="4009200347"/>
              </p:ext>
            </p:extLst>
          </p:nvPr>
        </p:nvGraphicFramePr>
        <p:xfrm>
          <a:off x="605782" y="1222872"/>
          <a:ext cx="7405702" cy="4111128"/>
        </p:xfrm>
        <a:graphic>
          <a:graphicData uri="http://schemas.openxmlformats.org/drawingml/2006/table">
            <a:tbl>
              <a:tblPr>
                <a:tableStyleId>{5C22544A-7EE6-4342-B048-85BDC9FD1C3A}</a:tableStyleId>
              </a:tblPr>
              <a:tblGrid>
                <a:gridCol w="2233466">
                  <a:extLst>
                    <a:ext uri="{9D8B030D-6E8A-4147-A177-3AD203B41FA5}">
                      <a16:colId xmlns:a16="http://schemas.microsoft.com/office/drawing/2014/main" val="1128767"/>
                    </a:ext>
                  </a:extLst>
                </a:gridCol>
                <a:gridCol w="1293059">
                  <a:extLst>
                    <a:ext uri="{9D8B030D-6E8A-4147-A177-3AD203B41FA5}">
                      <a16:colId xmlns:a16="http://schemas.microsoft.com/office/drawing/2014/main" val="2916759092"/>
                    </a:ext>
                  </a:extLst>
                </a:gridCol>
                <a:gridCol w="1293059">
                  <a:extLst>
                    <a:ext uri="{9D8B030D-6E8A-4147-A177-3AD203B41FA5}">
                      <a16:colId xmlns:a16="http://schemas.microsoft.com/office/drawing/2014/main" val="189675562"/>
                    </a:ext>
                  </a:extLst>
                </a:gridCol>
                <a:gridCol w="1293059">
                  <a:extLst>
                    <a:ext uri="{9D8B030D-6E8A-4147-A177-3AD203B41FA5}">
                      <a16:colId xmlns:a16="http://schemas.microsoft.com/office/drawing/2014/main" val="895848947"/>
                    </a:ext>
                  </a:extLst>
                </a:gridCol>
                <a:gridCol w="1293059">
                  <a:extLst>
                    <a:ext uri="{9D8B030D-6E8A-4147-A177-3AD203B41FA5}">
                      <a16:colId xmlns:a16="http://schemas.microsoft.com/office/drawing/2014/main" val="2099876711"/>
                    </a:ext>
                  </a:extLst>
                </a:gridCol>
              </a:tblGrid>
              <a:tr h="161407">
                <a:tc>
                  <a:txBody>
                    <a:bodyPr/>
                    <a:lstStyle/>
                    <a:p>
                      <a:pPr marL="0" marR="0">
                        <a:spcBef>
                          <a:spcPts val="0"/>
                        </a:spcBef>
                        <a:spcAft>
                          <a:spcPts val="0"/>
                        </a:spcAft>
                      </a:pPr>
                      <a:r>
                        <a:rPr lang="en-US" sz="850">
                          <a:effectLst/>
                        </a:rPr>
                        <a:t>Benefit Provision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dirty="0">
                          <a:effectLst/>
                        </a:rPr>
                        <a:t>Cost Level 1 – You Pay</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2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3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4 – You Pay</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95869142"/>
                  </a:ext>
                </a:extLst>
              </a:tr>
              <a:tr h="484221">
                <a:tc>
                  <a:txBody>
                    <a:bodyPr/>
                    <a:lstStyle/>
                    <a:p>
                      <a:pPr marL="0" marR="0">
                        <a:spcBef>
                          <a:spcPts val="0"/>
                        </a:spcBef>
                        <a:spcAft>
                          <a:spcPts val="0"/>
                        </a:spcAft>
                      </a:pPr>
                      <a:r>
                        <a:rPr lang="en-US" sz="850" dirty="0">
                          <a:effectLst/>
                        </a:rPr>
                        <a:t>K. MRI/CT Scans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50%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3011151"/>
                  </a:ext>
                </a:extLst>
              </a:tr>
              <a:tr h="1784970">
                <a:tc>
                  <a:txBody>
                    <a:bodyPr/>
                    <a:lstStyle/>
                    <a:p>
                      <a:pPr marL="0" marR="0">
                        <a:spcBef>
                          <a:spcPts val="0"/>
                        </a:spcBef>
                        <a:spcAft>
                          <a:spcPts val="0"/>
                        </a:spcAft>
                      </a:pPr>
                      <a:r>
                        <a:rPr lang="en-US" sz="850">
                          <a:effectLst/>
                        </a:rPr>
                        <a:t>L. Other expenses not covered in A – K</a:t>
                      </a:r>
                      <a:endParaRPr lang="en-US" sz="1200">
                        <a:effectLst/>
                      </a:endParaRPr>
                    </a:p>
                    <a:p>
                      <a:pPr marL="0" marR="0">
                        <a:spcBef>
                          <a:spcPts val="0"/>
                        </a:spcBef>
                        <a:spcAft>
                          <a:spcPts val="0"/>
                        </a:spcAft>
                      </a:pPr>
                      <a:r>
                        <a:rPr lang="en-US" sz="850">
                          <a:effectLst/>
                        </a:rPr>
                        <a:t>    above, including but not limited to:</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Ambulance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Home Health Care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Outpatient Hospital Services (non-surgical)</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Radiation/chemotherapy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Dialysis</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Day treatment for mental health and</a:t>
                      </a:r>
                      <a:endParaRPr lang="en-US" sz="1200">
                        <a:effectLst/>
                      </a:endParaRPr>
                    </a:p>
                    <a:p>
                      <a:pPr marL="0" marR="0">
                        <a:spcBef>
                          <a:spcPts val="0"/>
                        </a:spcBef>
                        <a:spcAft>
                          <a:spcPts val="0"/>
                        </a:spcAft>
                      </a:pPr>
                      <a:r>
                        <a:rPr lang="en-US" sz="850">
                          <a:effectLst/>
                        </a:rPr>
                        <a:t>            chemical dependency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Other diagnostic or treatment related</a:t>
                      </a:r>
                      <a:endParaRPr lang="en-US" sz="1200">
                        <a:effectLst/>
                      </a:endParaRPr>
                    </a:p>
                    <a:p>
                      <a:pPr marL="0" marR="0">
                        <a:spcBef>
                          <a:spcPts val="0"/>
                        </a:spcBef>
                        <a:spcAft>
                          <a:spcPts val="0"/>
                        </a:spcAft>
                      </a:pPr>
                      <a:r>
                        <a:rPr lang="en-US" sz="850">
                          <a:effectLst/>
                        </a:rPr>
                        <a:t>            outpatient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50%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90147190"/>
                  </a:ext>
                </a:extLst>
              </a:tr>
              <a:tr h="807034">
                <a:tc>
                  <a:txBody>
                    <a:bodyPr/>
                    <a:lstStyle/>
                    <a:p>
                      <a:pPr marL="0" marR="0">
                        <a:spcBef>
                          <a:spcPts val="0"/>
                        </a:spcBef>
                        <a:spcAft>
                          <a:spcPts val="0"/>
                        </a:spcAft>
                      </a:pPr>
                      <a:r>
                        <a:rPr lang="en-US" sz="850">
                          <a:effectLst/>
                        </a:rPr>
                        <a:t>M. Prescription Drugs</a:t>
                      </a:r>
                      <a:endParaRPr lang="en-US" sz="1200">
                        <a:effectLst/>
                      </a:endParaRPr>
                    </a:p>
                    <a:p>
                      <a:pPr marL="0" marR="0">
                        <a:spcBef>
                          <a:spcPts val="0"/>
                        </a:spcBef>
                        <a:spcAft>
                          <a:spcPts val="0"/>
                        </a:spcAft>
                      </a:pPr>
                      <a:r>
                        <a:rPr lang="en-US" sz="850">
                          <a:effectLst/>
                        </a:rPr>
                        <a:t>     30-day supply of Tier 1, Tier 2, or Tier 3</a:t>
                      </a:r>
                      <a:endParaRPr lang="en-US" sz="1200">
                        <a:effectLst/>
                      </a:endParaRPr>
                    </a:p>
                    <a:p>
                      <a:pPr marL="0" marR="0">
                        <a:spcBef>
                          <a:spcPts val="0"/>
                        </a:spcBef>
                        <a:spcAft>
                          <a:spcPts val="0"/>
                        </a:spcAft>
                      </a:pPr>
                      <a:r>
                        <a:rPr lang="en-US" sz="850">
                          <a:effectLst/>
                        </a:rPr>
                        <a:t>     prescription drugs, including insulin; or a</a:t>
                      </a:r>
                      <a:endParaRPr lang="en-US" sz="1200">
                        <a:effectLst/>
                      </a:endParaRPr>
                    </a:p>
                    <a:p>
                      <a:pPr marL="0" marR="0">
                        <a:spcBef>
                          <a:spcPts val="0"/>
                        </a:spcBef>
                        <a:spcAft>
                          <a:spcPts val="0"/>
                        </a:spcAft>
                      </a:pPr>
                      <a:r>
                        <a:rPr lang="en-US" sz="850">
                          <a:effectLst/>
                        </a:rPr>
                        <a:t>     3-cycle supply of oral contraceptives.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0039935"/>
                  </a:ext>
                </a:extLst>
              </a:tr>
              <a:tr h="326770">
                <a:tc rowSpan="2">
                  <a:txBody>
                    <a:bodyPr/>
                    <a:lstStyle/>
                    <a:p>
                      <a:pPr marL="0" marR="0">
                        <a:spcBef>
                          <a:spcPts val="0"/>
                        </a:spcBef>
                        <a:spcAft>
                          <a:spcPts val="0"/>
                        </a:spcAft>
                      </a:pPr>
                      <a:r>
                        <a:rPr lang="en-US" sz="850" dirty="0">
                          <a:effectLst/>
                        </a:rPr>
                        <a:t>N. Plan Maximum Out-of-Pocket Expense**</a:t>
                      </a:r>
                      <a:endParaRPr lang="en-US" sz="1200" dirty="0">
                        <a:effectLst/>
                      </a:endParaRPr>
                    </a:p>
                    <a:p>
                      <a:pPr marL="0" marR="0">
                        <a:spcBef>
                          <a:spcPts val="0"/>
                        </a:spcBef>
                        <a:spcAft>
                          <a:spcPts val="0"/>
                        </a:spcAft>
                      </a:pPr>
                      <a:r>
                        <a:rPr lang="en-US" sz="850" dirty="0">
                          <a:effectLst/>
                        </a:rPr>
                        <a:t>     (including prescription drugs)   </a:t>
                      </a:r>
                    </a:p>
                    <a:p>
                      <a:pPr marL="0" marR="0">
                        <a:spcBef>
                          <a:spcPts val="0"/>
                        </a:spcBef>
                        <a:spcAft>
                          <a:spcPts val="0"/>
                        </a:spcAft>
                      </a:pPr>
                      <a:r>
                        <a:rPr lang="en-US" sz="850" dirty="0">
                          <a:effectLst/>
                        </a:rPr>
                        <a:t>                                                      Single Coverage </a:t>
                      </a:r>
                    </a:p>
                    <a:p>
                      <a:pPr marL="0" marR="0">
                        <a:spcBef>
                          <a:spcPts val="0"/>
                        </a:spcBef>
                        <a:spcAft>
                          <a:spcPts val="0"/>
                        </a:spcAft>
                      </a:pPr>
                      <a:endParaRPr lang="en-US" sz="1200" dirty="0">
                        <a:effectLst/>
                      </a:endParaRPr>
                    </a:p>
                    <a:p>
                      <a:pPr marL="0" marR="0">
                        <a:spcBef>
                          <a:spcPts val="0"/>
                        </a:spcBef>
                        <a:spcAft>
                          <a:spcPts val="0"/>
                        </a:spcAft>
                      </a:pPr>
                      <a:r>
                        <a:rPr lang="en-US" sz="850" dirty="0">
                          <a:effectLst/>
                        </a:rPr>
                        <a:t>                                                     Family Coverage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$3,000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$3,000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$4,000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$5,000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1687514"/>
                  </a:ext>
                </a:extLst>
              </a:tr>
              <a:tr h="546726">
                <a:tc vMerge="1">
                  <a:txBody>
                    <a:bodyPr/>
                    <a:lstStyle/>
                    <a:p>
                      <a:endParaRPr lang="en-US"/>
                    </a:p>
                  </a:txBody>
                  <a:tcPr/>
                </a:tc>
                <a:tc>
                  <a:txBody>
                    <a:bodyPr/>
                    <a:lstStyle/>
                    <a:p>
                      <a:pPr marL="0" marR="0" algn="ctr">
                        <a:spcBef>
                          <a:spcPts val="0"/>
                        </a:spcBef>
                        <a:spcAft>
                          <a:spcPts val="0"/>
                        </a:spcAft>
                      </a:pPr>
                      <a:r>
                        <a:rPr lang="en-US" sz="850">
                          <a:effectLst/>
                        </a:rPr>
                        <a:t>$5,000 per family member</a:t>
                      </a:r>
                      <a:endParaRPr lang="en-US" sz="1200">
                        <a:effectLst/>
                      </a:endParaRPr>
                    </a:p>
                    <a:p>
                      <a:pPr marL="0" marR="0" algn="ctr">
                        <a:spcBef>
                          <a:spcPts val="0"/>
                        </a:spcBef>
                        <a:spcAft>
                          <a:spcPts val="0"/>
                        </a:spcAft>
                      </a:pPr>
                      <a:r>
                        <a:rPr lang="en-US" sz="850">
                          <a:effectLst/>
                        </a:rPr>
                        <a:t>$6,000 per family</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$5,000 per family member</a:t>
                      </a:r>
                      <a:endParaRPr lang="en-US" sz="1200">
                        <a:effectLst/>
                      </a:endParaRPr>
                    </a:p>
                    <a:p>
                      <a:pPr marL="0" marR="0" algn="ctr">
                        <a:spcBef>
                          <a:spcPts val="0"/>
                        </a:spcBef>
                        <a:spcAft>
                          <a:spcPts val="0"/>
                        </a:spcAft>
                      </a:pPr>
                      <a:r>
                        <a:rPr lang="en-US" sz="850">
                          <a:effectLst/>
                        </a:rPr>
                        <a:t>$6,000 per family</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$6,900 per family member</a:t>
                      </a:r>
                      <a:endParaRPr lang="en-US" sz="1200" dirty="0">
                        <a:effectLst/>
                      </a:endParaRPr>
                    </a:p>
                    <a:p>
                      <a:pPr marL="0" marR="0" algn="ctr">
                        <a:spcBef>
                          <a:spcPts val="0"/>
                        </a:spcBef>
                        <a:spcAft>
                          <a:spcPts val="0"/>
                        </a:spcAft>
                      </a:pPr>
                      <a:r>
                        <a:rPr lang="en-US" sz="850" dirty="0">
                          <a:effectLst/>
                        </a:rPr>
                        <a:t>$8,000 per family</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$6,900 per family member</a:t>
                      </a:r>
                      <a:endParaRPr lang="en-US" sz="1200" dirty="0">
                        <a:effectLst/>
                      </a:endParaRPr>
                    </a:p>
                    <a:p>
                      <a:pPr marL="0" marR="0" algn="ctr">
                        <a:spcBef>
                          <a:spcPts val="0"/>
                        </a:spcBef>
                        <a:spcAft>
                          <a:spcPts val="0"/>
                        </a:spcAft>
                      </a:pPr>
                      <a:r>
                        <a:rPr lang="en-US" sz="850" dirty="0">
                          <a:effectLst/>
                        </a:rPr>
                        <a:t>$10,000 per family</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22706596"/>
                  </a:ext>
                </a:extLst>
              </a:tr>
            </a:tbl>
          </a:graphicData>
        </a:graphic>
      </p:graphicFrame>
    </p:spTree>
    <p:extLst>
      <p:ext uri="{BB962C8B-B14F-4D97-AF65-F5344CB8AC3E}">
        <p14:creationId xmlns:p14="http://schemas.microsoft.com/office/powerpoint/2010/main" val="3518143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2844" y="612287"/>
            <a:ext cx="4266349" cy="6555641"/>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Your</a:t>
            </a:r>
            <a:r>
              <a:rPr lang="en-US" b="1" dirty="0"/>
              <a:t> Deductible </a:t>
            </a:r>
            <a:r>
              <a:rPr lang="en-US" dirty="0"/>
              <a:t>is based on your cost level. </a:t>
            </a:r>
          </a:p>
          <a:p>
            <a:r>
              <a:rPr lang="en-US" dirty="0"/>
              <a:t>CL 1 - $1,600/$3,400</a:t>
            </a:r>
          </a:p>
          <a:p>
            <a:r>
              <a:rPr lang="en-US" dirty="0"/>
              <a:t>CL2 – $2,000/$4,000</a:t>
            </a:r>
          </a:p>
          <a:p>
            <a:endParaRPr lang="en-US" dirty="0"/>
          </a:p>
          <a:p>
            <a:r>
              <a:rPr lang="en-US" i="1" dirty="0"/>
              <a:t>(Higher cost clinics, CL3 and CL4, will have higher deductibles.) Very few members fall under CL3 and CL4, vast majority are in CL1 and CL2</a:t>
            </a:r>
          </a:p>
          <a:p>
            <a:endParaRPr lang="en-US" i="1" dirty="0"/>
          </a:p>
          <a:p>
            <a:r>
              <a:rPr lang="en-US" dirty="0"/>
              <a:t>CL3 - $3,000/$6,000</a:t>
            </a:r>
          </a:p>
          <a:p>
            <a:r>
              <a:rPr lang="en-US" dirty="0"/>
              <a:t>CL4 - $4,000/$8,000</a:t>
            </a:r>
          </a:p>
          <a:p>
            <a:endParaRPr lang="en-US" dirty="0"/>
          </a:p>
          <a:p>
            <a:r>
              <a:rPr lang="en-US" dirty="0"/>
              <a:t>Note: Family Coverage has an embedded individual deductible.</a:t>
            </a:r>
          </a:p>
          <a:p>
            <a:endParaRPr lang="en-US" i="1" dirty="0"/>
          </a:p>
          <a:p>
            <a:r>
              <a:rPr lang="en-US" dirty="0"/>
              <a:t>Deductible is paid in full by the member</a:t>
            </a:r>
            <a:r>
              <a:rPr lang="en-US" b="1" dirty="0"/>
              <a:t> first</a:t>
            </a:r>
            <a:r>
              <a:rPr lang="en-US" dirty="0"/>
              <a:t> for medical and prescription drugs, then member is only responsible for copayments or coinsurance.</a:t>
            </a:r>
          </a:p>
          <a:p>
            <a:endParaRPr lang="en-US" dirty="0"/>
          </a:p>
          <a:p>
            <a:endParaRPr lang="en-US" dirty="0"/>
          </a:p>
        </p:txBody>
      </p:sp>
      <p:sp>
        <p:nvSpPr>
          <p:cNvPr id="7" name="Right Arrow 6"/>
          <p:cNvSpPr/>
          <p:nvPr/>
        </p:nvSpPr>
        <p:spPr>
          <a:xfrm>
            <a:off x="138481" y="2009813"/>
            <a:ext cx="519060" cy="325465"/>
          </a:xfrm>
          <a:prstGeom prst="rightArrow">
            <a:avLst>
              <a:gd name="adj1" fmla="val 50000"/>
              <a:gd name="adj2" fmla="val 50000"/>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graphicFrame>
        <p:nvGraphicFramePr>
          <p:cNvPr id="3" name="Table 2">
            <a:extLst>
              <a:ext uri="{FF2B5EF4-FFF2-40B4-BE49-F238E27FC236}">
                <a16:creationId xmlns:a16="http://schemas.microsoft.com/office/drawing/2014/main" id="{22D5B08E-912B-AA05-FAB5-DEA1ADF9E755}"/>
              </a:ext>
            </a:extLst>
          </p:cNvPr>
          <p:cNvGraphicFramePr>
            <a:graphicFrameLocks noGrp="1"/>
          </p:cNvGraphicFramePr>
          <p:nvPr>
            <p:extLst>
              <p:ext uri="{D42A27DB-BD31-4B8C-83A1-F6EECF244321}">
                <p14:modId xmlns:p14="http://schemas.microsoft.com/office/powerpoint/2010/main" val="1556457892"/>
              </p:ext>
            </p:extLst>
          </p:nvPr>
        </p:nvGraphicFramePr>
        <p:xfrm>
          <a:off x="782277" y="1120178"/>
          <a:ext cx="6413761" cy="4617982"/>
        </p:xfrm>
        <a:graphic>
          <a:graphicData uri="http://schemas.openxmlformats.org/drawingml/2006/table">
            <a:tbl>
              <a:tblPr>
                <a:tableStyleId>{5C22544A-7EE6-4342-B048-85BDC9FD1C3A}</a:tableStyleId>
              </a:tblPr>
              <a:tblGrid>
                <a:gridCol w="1934309">
                  <a:extLst>
                    <a:ext uri="{9D8B030D-6E8A-4147-A177-3AD203B41FA5}">
                      <a16:colId xmlns:a16="http://schemas.microsoft.com/office/drawing/2014/main" val="2138835070"/>
                    </a:ext>
                  </a:extLst>
                </a:gridCol>
                <a:gridCol w="1119863">
                  <a:extLst>
                    <a:ext uri="{9D8B030D-6E8A-4147-A177-3AD203B41FA5}">
                      <a16:colId xmlns:a16="http://schemas.microsoft.com/office/drawing/2014/main" val="1958530988"/>
                    </a:ext>
                  </a:extLst>
                </a:gridCol>
                <a:gridCol w="1119863">
                  <a:extLst>
                    <a:ext uri="{9D8B030D-6E8A-4147-A177-3AD203B41FA5}">
                      <a16:colId xmlns:a16="http://schemas.microsoft.com/office/drawing/2014/main" val="1051100386"/>
                    </a:ext>
                  </a:extLst>
                </a:gridCol>
                <a:gridCol w="1119863">
                  <a:extLst>
                    <a:ext uri="{9D8B030D-6E8A-4147-A177-3AD203B41FA5}">
                      <a16:colId xmlns:a16="http://schemas.microsoft.com/office/drawing/2014/main" val="2222877604"/>
                    </a:ext>
                  </a:extLst>
                </a:gridCol>
                <a:gridCol w="1119863">
                  <a:extLst>
                    <a:ext uri="{9D8B030D-6E8A-4147-A177-3AD203B41FA5}">
                      <a16:colId xmlns:a16="http://schemas.microsoft.com/office/drawing/2014/main" val="3034787084"/>
                    </a:ext>
                  </a:extLst>
                </a:gridCol>
              </a:tblGrid>
              <a:tr h="154949">
                <a:tc>
                  <a:txBody>
                    <a:bodyPr/>
                    <a:lstStyle/>
                    <a:p>
                      <a:pPr marL="0" marR="0">
                        <a:spcBef>
                          <a:spcPts val="0"/>
                        </a:spcBef>
                        <a:spcAft>
                          <a:spcPts val="0"/>
                        </a:spcAft>
                      </a:pPr>
                      <a:r>
                        <a:rPr lang="en-US" sz="700">
                          <a:effectLst/>
                        </a:rPr>
                        <a:t>Benefit Provision</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1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2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3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4 – You Pay</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386346762"/>
                  </a:ext>
                </a:extLst>
              </a:tr>
              <a:tr h="719812">
                <a:tc>
                  <a:txBody>
                    <a:bodyPr/>
                    <a:lstStyle/>
                    <a:p>
                      <a:pPr marL="0" marR="0">
                        <a:spcBef>
                          <a:spcPts val="0"/>
                        </a:spcBef>
                        <a:spcAft>
                          <a:spcPts val="0"/>
                        </a:spcAft>
                      </a:pPr>
                      <a:r>
                        <a:rPr lang="en-US" sz="700" dirty="0">
                          <a:effectLst/>
                        </a:rPr>
                        <a:t>A. Preventive Care Services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medical exams, cancer screening</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Child health preventive services, routine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Prenatal and postnatal care and exams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Adult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eye and hearing exams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dirty="0">
                          <a:effectLst/>
                        </a:rPr>
                        <a:t>Nothing</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517965704"/>
                  </a:ext>
                </a:extLst>
              </a:tr>
              <a:tr h="217374">
                <a:tc rowSpan="2">
                  <a:txBody>
                    <a:bodyPr/>
                    <a:lstStyle/>
                    <a:p>
                      <a:pPr marL="0" marR="0">
                        <a:spcBef>
                          <a:spcPts val="0"/>
                        </a:spcBef>
                        <a:spcAft>
                          <a:spcPts val="0"/>
                        </a:spcAft>
                      </a:pPr>
                      <a:r>
                        <a:rPr lang="en-US" sz="700" dirty="0">
                          <a:effectLst/>
                        </a:rPr>
                        <a:t>B. Annual First Dollar Deductible </a:t>
                      </a:r>
                      <a:r>
                        <a:rPr lang="en-US" sz="900" dirty="0">
                          <a:effectLst/>
                        </a:rPr>
                        <a:t>*</a:t>
                      </a:r>
                      <a:endParaRPr lang="en-US" sz="1000" dirty="0">
                        <a:effectLst/>
                      </a:endParaRPr>
                    </a:p>
                    <a:p>
                      <a:pPr marL="0" marR="0">
                        <a:spcBef>
                          <a:spcPts val="0"/>
                        </a:spcBef>
                        <a:spcAft>
                          <a:spcPts val="0"/>
                        </a:spcAft>
                      </a:pPr>
                      <a:r>
                        <a:rPr lang="en-US" sz="700" dirty="0">
                          <a:effectLst/>
                        </a:rPr>
                        <a:t>    Combined Medical/Pharmacy (single coverage)</a:t>
                      </a:r>
                      <a:endParaRPr lang="en-US" sz="1000" dirty="0">
                        <a:effectLst/>
                      </a:endParaRPr>
                    </a:p>
                    <a:p>
                      <a:pPr marL="0" marR="0">
                        <a:spcBef>
                          <a:spcPts val="0"/>
                        </a:spcBef>
                        <a:spcAft>
                          <a:spcPts val="0"/>
                        </a:spcAft>
                      </a:pPr>
                      <a:r>
                        <a:rPr lang="en-US" sz="300" dirty="0">
                          <a:effectLst/>
                        </a:rPr>
                        <a:t> </a:t>
                      </a:r>
                      <a:endParaRPr lang="en-US" sz="1000" dirty="0">
                        <a:effectLst/>
                      </a:endParaRPr>
                    </a:p>
                    <a:p>
                      <a:pPr marL="0" marR="0">
                        <a:spcBef>
                          <a:spcPts val="0"/>
                        </a:spcBef>
                        <a:spcAft>
                          <a:spcPts val="0"/>
                        </a:spcAft>
                      </a:pPr>
                      <a:r>
                        <a:rPr lang="en-US" sz="700" dirty="0">
                          <a:effectLst/>
                        </a:rPr>
                        <a:t>    Combined Medical/Pharmacy (family coverage)</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a:effectLst/>
                        </a:rPr>
                        <a:t>$1,600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$2,000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3550947050"/>
                  </a:ext>
                </a:extLst>
              </a:tr>
              <a:tr h="224528">
                <a:tc vMerge="1">
                  <a:txBody>
                    <a:bodyPr/>
                    <a:lstStyle/>
                    <a:p>
                      <a:endParaRPr lang="en-US"/>
                    </a:p>
                  </a:txBody>
                  <a:tcP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$3,400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$4,000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$4,800 per family member</a:t>
                      </a:r>
                      <a:endParaRPr lang="en-US" sz="1000">
                        <a:effectLst/>
                      </a:endParaRPr>
                    </a:p>
                    <a:p>
                      <a:pPr marL="0" marR="0" algn="ctr">
                        <a:spcBef>
                          <a:spcPts val="0"/>
                        </a:spcBef>
                        <a:spcAft>
                          <a:spcPts val="0"/>
                        </a:spcAft>
                      </a:pPr>
                      <a:r>
                        <a:rPr lang="en-US" sz="700">
                          <a:effectLst/>
                        </a:rPr>
                        <a:t>$6,000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$6,400 per family member</a:t>
                      </a:r>
                      <a:endParaRPr lang="en-US" sz="1000">
                        <a:effectLst/>
                      </a:endParaRPr>
                    </a:p>
                    <a:p>
                      <a:pPr marL="0" marR="0" algn="ctr">
                        <a:spcBef>
                          <a:spcPts val="0"/>
                        </a:spcBef>
                        <a:spcAft>
                          <a:spcPts val="0"/>
                        </a:spcAft>
                      </a:pPr>
                      <a:r>
                        <a:rPr lang="en-US" sz="700">
                          <a:effectLst/>
                        </a:rPr>
                        <a:t>$8,000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005159763"/>
                  </a:ext>
                </a:extLst>
              </a:tr>
              <a:tr h="733019">
                <a:tc>
                  <a:txBody>
                    <a:bodyPr/>
                    <a:lstStyle/>
                    <a:p>
                      <a:pPr marL="0" marR="0">
                        <a:spcBef>
                          <a:spcPts val="0"/>
                        </a:spcBef>
                        <a:spcAft>
                          <a:spcPts val="0"/>
                        </a:spcAft>
                      </a:pPr>
                      <a:r>
                        <a:rPr lang="en-US" sz="700">
                          <a:effectLst/>
                        </a:rPr>
                        <a:t>C. Office visits for Illness/Injury, for Outpatient</a:t>
                      </a:r>
                      <a:endParaRPr lang="en-US" sz="1000">
                        <a:effectLst/>
                      </a:endParaRPr>
                    </a:p>
                    <a:p>
                      <a:pPr marL="0" marR="0">
                        <a:spcBef>
                          <a:spcPts val="0"/>
                        </a:spcBef>
                        <a:spcAft>
                          <a:spcPts val="0"/>
                        </a:spcAft>
                      </a:pPr>
                      <a:r>
                        <a:rPr lang="en-US" sz="700">
                          <a:effectLst/>
                        </a:rPr>
                        <a:t>     Physical, Occupational or Speech Therapy,</a:t>
                      </a:r>
                      <a:endParaRPr lang="en-US" sz="1000">
                        <a:effectLst/>
                      </a:endParaRPr>
                    </a:p>
                    <a:p>
                      <a:pPr marL="0" marR="0">
                        <a:spcBef>
                          <a:spcPts val="0"/>
                        </a:spcBef>
                        <a:spcAft>
                          <a:spcPts val="0"/>
                        </a:spcAft>
                      </a:pPr>
                      <a:r>
                        <a:rPr lang="en-US" sz="700">
                          <a:effectLst/>
                        </a:rPr>
                        <a:t>     and Urgent Care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visits in a physician’s office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Chiropractic services</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Urgent Care clinic visits (in &amp; out of network)</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$105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$130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5519191"/>
                  </a:ext>
                </a:extLst>
              </a:tr>
              <a:tr h="224528">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office visits for mental health and chemical dependency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$85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$110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7480089"/>
                  </a:ext>
                </a:extLst>
              </a:tr>
              <a:tr h="224528">
                <a:tc>
                  <a:txBody>
                    <a:bodyPr/>
                    <a:lstStyle/>
                    <a:p>
                      <a:pPr marL="0" marR="0">
                        <a:spcBef>
                          <a:spcPts val="0"/>
                        </a:spcBef>
                        <a:spcAft>
                          <a:spcPts val="0"/>
                        </a:spcAft>
                      </a:pPr>
                      <a:r>
                        <a:rPr lang="en-US" sz="700">
                          <a:effectLst/>
                        </a:rPr>
                        <a:t>D. Network Convenience Clinics &amp; Online Care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331298193"/>
                  </a:ext>
                </a:extLst>
              </a:tr>
              <a:tr h="323585">
                <a:tc>
                  <a:txBody>
                    <a:bodyPr/>
                    <a:lstStyle/>
                    <a:p>
                      <a:pPr marL="0" marR="0">
                        <a:spcBef>
                          <a:spcPts val="0"/>
                        </a:spcBef>
                        <a:spcAft>
                          <a:spcPts val="0"/>
                        </a:spcAft>
                      </a:pPr>
                      <a:r>
                        <a:rPr lang="en-US" sz="700">
                          <a:effectLst/>
                        </a:rPr>
                        <a:t>E. Emergency Care (in or out of network)</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Emergency care received in a hospital</a:t>
                      </a:r>
                      <a:endParaRPr lang="en-US" sz="1000">
                        <a:effectLst/>
                      </a:endParaRPr>
                    </a:p>
                    <a:p>
                      <a:pPr marL="0" marR="0">
                        <a:spcBef>
                          <a:spcPts val="0"/>
                        </a:spcBef>
                        <a:spcAft>
                          <a:spcPts val="0"/>
                        </a:spcAft>
                      </a:pPr>
                      <a:r>
                        <a:rPr lang="en-US" sz="700">
                          <a:effectLst/>
                        </a:rPr>
                        <a:t>     emergency room</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$600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83559321"/>
                  </a:ext>
                </a:extLst>
              </a:tr>
              <a:tr h="224528">
                <a:tc>
                  <a:txBody>
                    <a:bodyPr/>
                    <a:lstStyle/>
                    <a:p>
                      <a:pPr marL="0" marR="0">
                        <a:spcBef>
                          <a:spcPts val="0"/>
                        </a:spcBef>
                        <a:spcAft>
                          <a:spcPts val="0"/>
                        </a:spcAft>
                      </a:pPr>
                      <a:r>
                        <a:rPr lang="en-US" sz="700">
                          <a:effectLst/>
                        </a:rPr>
                        <a:t>F. Inpatient Hospital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$650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$1,500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20784348"/>
                  </a:ext>
                </a:extLst>
              </a:tr>
              <a:tr h="224528">
                <a:tc>
                  <a:txBody>
                    <a:bodyPr/>
                    <a:lstStyle/>
                    <a:p>
                      <a:pPr marL="0" marR="0">
                        <a:spcBef>
                          <a:spcPts val="0"/>
                        </a:spcBef>
                        <a:spcAft>
                          <a:spcPts val="0"/>
                        </a:spcAft>
                      </a:pPr>
                      <a:r>
                        <a:rPr lang="en-US" sz="700">
                          <a:effectLst/>
                        </a:rPr>
                        <a:t>G. Outpatient Surgery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$800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12450646"/>
                  </a:ext>
                </a:extLst>
              </a:tr>
              <a:tr h="224528">
                <a:tc>
                  <a:txBody>
                    <a:bodyPr/>
                    <a:lstStyle/>
                    <a:p>
                      <a:pPr marL="0" marR="0">
                        <a:spcBef>
                          <a:spcPts val="0"/>
                        </a:spcBef>
                        <a:spcAft>
                          <a:spcPts val="0"/>
                        </a:spcAft>
                      </a:pPr>
                      <a:r>
                        <a:rPr lang="en-US" sz="700">
                          <a:effectLst/>
                        </a:rPr>
                        <a:t>H.  Hospice and Skilled Nursing Facility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421350636"/>
                  </a:ext>
                </a:extLst>
              </a:tr>
              <a:tr h="224528">
                <a:tc>
                  <a:txBody>
                    <a:bodyPr/>
                    <a:lstStyle/>
                    <a:p>
                      <a:pPr marL="0" marR="0">
                        <a:spcBef>
                          <a:spcPts val="0"/>
                        </a:spcBef>
                        <a:spcAft>
                          <a:spcPts val="0"/>
                        </a:spcAft>
                      </a:pPr>
                      <a:r>
                        <a:rPr lang="en-US" sz="700">
                          <a:effectLst/>
                        </a:rPr>
                        <a:t>I.   Prosthetics and Durable Medical</a:t>
                      </a:r>
                      <a:endParaRPr lang="en-US" sz="1000">
                        <a:effectLst/>
                      </a:endParaRPr>
                    </a:p>
                    <a:p>
                      <a:pPr marL="0" marR="0">
                        <a:spcBef>
                          <a:spcPts val="0"/>
                        </a:spcBef>
                        <a:spcAft>
                          <a:spcPts val="0"/>
                        </a:spcAft>
                      </a:pPr>
                      <a:r>
                        <a:rPr lang="en-US" sz="700">
                          <a:effectLst/>
                        </a:rPr>
                        <a:t>     Equipment</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556871132"/>
                  </a:ext>
                </a:extLst>
              </a:tr>
              <a:tr h="449057">
                <a:tc>
                  <a:txBody>
                    <a:bodyPr/>
                    <a:lstStyle/>
                    <a:p>
                      <a:pPr marL="0" marR="0">
                        <a:spcBef>
                          <a:spcPts val="0"/>
                        </a:spcBef>
                        <a:spcAft>
                          <a:spcPts val="0"/>
                        </a:spcAft>
                      </a:pPr>
                      <a:r>
                        <a:rPr lang="en-US" sz="700">
                          <a:effectLst/>
                        </a:rPr>
                        <a:t>J. Lab (including allergy shots), Pathology,</a:t>
                      </a:r>
                      <a:endParaRPr lang="en-US" sz="1000">
                        <a:effectLst/>
                      </a:endParaRPr>
                    </a:p>
                    <a:p>
                      <a:pPr marL="0" marR="0">
                        <a:spcBef>
                          <a:spcPts val="0"/>
                        </a:spcBef>
                        <a:spcAft>
                          <a:spcPts val="0"/>
                        </a:spcAft>
                      </a:pPr>
                      <a:r>
                        <a:rPr lang="en-US" sz="700">
                          <a:effectLst/>
                        </a:rPr>
                        <a:t>    and X-ray (not included as part of preventive</a:t>
                      </a:r>
                      <a:endParaRPr lang="en-US" sz="1000">
                        <a:effectLst/>
                      </a:endParaRPr>
                    </a:p>
                    <a:p>
                      <a:pPr marL="0" marR="0">
                        <a:spcBef>
                          <a:spcPts val="0"/>
                        </a:spcBef>
                        <a:spcAft>
                          <a:spcPts val="0"/>
                        </a:spcAft>
                      </a:pPr>
                      <a:r>
                        <a:rPr lang="en-US" sz="700">
                          <a:effectLst/>
                        </a:rPr>
                        <a:t>    care and not subject to office visit or facility</a:t>
                      </a:r>
                      <a:endParaRPr lang="en-US" sz="1000">
                        <a:effectLst/>
                      </a:endParaRPr>
                    </a:p>
                    <a:p>
                      <a:pPr marL="0" marR="0">
                        <a:spcBef>
                          <a:spcPts val="0"/>
                        </a:spcBef>
                        <a:spcAft>
                          <a:spcPts val="0"/>
                        </a:spcAft>
                      </a:pPr>
                      <a:r>
                        <a:rPr lang="en-US" sz="700">
                          <a:effectLst/>
                        </a:rPr>
                        <a:t>    copayments)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705283571"/>
                  </a:ext>
                </a:extLst>
              </a:tr>
              <a:tr h="224528">
                <a:tc>
                  <a:txBody>
                    <a:bodyPr/>
                    <a:lstStyle/>
                    <a:p>
                      <a:pPr marL="0" marR="0">
                        <a:spcBef>
                          <a:spcPts val="0"/>
                        </a:spcBef>
                        <a:spcAft>
                          <a:spcPts val="0"/>
                        </a:spcAft>
                      </a:pPr>
                      <a:r>
                        <a:rPr lang="en-US" sz="700">
                          <a:effectLst/>
                        </a:rPr>
                        <a:t>K. MRI/CT Scans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20%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50%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238809124"/>
                  </a:ext>
                </a:extLst>
              </a:tr>
            </a:tbl>
          </a:graphicData>
        </a:graphic>
      </p:graphicFrame>
      <p:sp>
        <p:nvSpPr>
          <p:cNvPr id="6" name="Rectangle 1">
            <a:extLst>
              <a:ext uri="{FF2B5EF4-FFF2-40B4-BE49-F238E27FC236}">
                <a16:creationId xmlns:a16="http://schemas.microsoft.com/office/drawing/2014/main" id="{779B5DEC-4305-0DCE-1662-54B1181B978F}"/>
              </a:ext>
            </a:extLst>
          </p:cNvPr>
          <p:cNvSpPr>
            <a:spLocks noChangeArrowheads="1"/>
          </p:cNvSpPr>
          <p:nvPr/>
        </p:nvSpPr>
        <p:spPr bwMode="auto">
          <a:xfrm>
            <a:off x="657541" y="296066"/>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11994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93037" y="535900"/>
            <a:ext cx="4318149" cy="3262432"/>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endParaRPr lang="en-US" dirty="0"/>
          </a:p>
        </p:txBody>
      </p:sp>
      <p:sp>
        <p:nvSpPr>
          <p:cNvPr id="9" name="Left Brace 8"/>
          <p:cNvSpPr/>
          <p:nvPr/>
        </p:nvSpPr>
        <p:spPr>
          <a:xfrm>
            <a:off x="384602" y="2762250"/>
            <a:ext cx="283132" cy="3517130"/>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30733" y="4358082"/>
            <a:ext cx="382283" cy="325465"/>
          </a:xfrm>
          <a:prstGeom prst="rightArrow">
            <a:avLst>
              <a:gd name="adj1" fmla="val 50000"/>
              <a:gd name="adj2" fmla="val 50000"/>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graphicFrame>
        <p:nvGraphicFramePr>
          <p:cNvPr id="3" name="Table 2">
            <a:extLst>
              <a:ext uri="{FF2B5EF4-FFF2-40B4-BE49-F238E27FC236}">
                <a16:creationId xmlns:a16="http://schemas.microsoft.com/office/drawing/2014/main" id="{8950D94A-8504-9F53-1BA6-B6381AB77598}"/>
              </a:ext>
            </a:extLst>
          </p:cNvPr>
          <p:cNvGraphicFramePr>
            <a:graphicFrameLocks noGrp="1"/>
          </p:cNvGraphicFramePr>
          <p:nvPr>
            <p:extLst>
              <p:ext uri="{D42A27DB-BD31-4B8C-83A1-F6EECF244321}">
                <p14:modId xmlns:p14="http://schemas.microsoft.com/office/powerpoint/2010/main" val="3338647942"/>
              </p:ext>
            </p:extLst>
          </p:nvPr>
        </p:nvGraphicFramePr>
        <p:xfrm>
          <a:off x="756132" y="1141351"/>
          <a:ext cx="6693298" cy="5107047"/>
        </p:xfrm>
        <a:graphic>
          <a:graphicData uri="http://schemas.openxmlformats.org/drawingml/2006/table">
            <a:tbl>
              <a:tblPr>
                <a:tableStyleId>{5C22544A-7EE6-4342-B048-85BDC9FD1C3A}</a:tableStyleId>
              </a:tblPr>
              <a:tblGrid>
                <a:gridCol w="2018614">
                  <a:extLst>
                    <a:ext uri="{9D8B030D-6E8A-4147-A177-3AD203B41FA5}">
                      <a16:colId xmlns:a16="http://schemas.microsoft.com/office/drawing/2014/main" val="2138835070"/>
                    </a:ext>
                  </a:extLst>
                </a:gridCol>
                <a:gridCol w="1168671">
                  <a:extLst>
                    <a:ext uri="{9D8B030D-6E8A-4147-A177-3AD203B41FA5}">
                      <a16:colId xmlns:a16="http://schemas.microsoft.com/office/drawing/2014/main" val="1958530988"/>
                    </a:ext>
                  </a:extLst>
                </a:gridCol>
                <a:gridCol w="1168671">
                  <a:extLst>
                    <a:ext uri="{9D8B030D-6E8A-4147-A177-3AD203B41FA5}">
                      <a16:colId xmlns:a16="http://schemas.microsoft.com/office/drawing/2014/main" val="1051100386"/>
                    </a:ext>
                  </a:extLst>
                </a:gridCol>
                <a:gridCol w="1168671">
                  <a:extLst>
                    <a:ext uri="{9D8B030D-6E8A-4147-A177-3AD203B41FA5}">
                      <a16:colId xmlns:a16="http://schemas.microsoft.com/office/drawing/2014/main" val="2222877604"/>
                    </a:ext>
                  </a:extLst>
                </a:gridCol>
                <a:gridCol w="1168671">
                  <a:extLst>
                    <a:ext uri="{9D8B030D-6E8A-4147-A177-3AD203B41FA5}">
                      <a16:colId xmlns:a16="http://schemas.microsoft.com/office/drawing/2014/main" val="3034787084"/>
                    </a:ext>
                  </a:extLst>
                </a:gridCol>
              </a:tblGrid>
              <a:tr h="125312">
                <a:tc>
                  <a:txBody>
                    <a:bodyPr/>
                    <a:lstStyle/>
                    <a:p>
                      <a:pPr marL="0" marR="0">
                        <a:spcBef>
                          <a:spcPts val="0"/>
                        </a:spcBef>
                        <a:spcAft>
                          <a:spcPts val="0"/>
                        </a:spcAft>
                      </a:pPr>
                      <a:r>
                        <a:rPr lang="en-US" sz="700" dirty="0">
                          <a:effectLst/>
                        </a:rPr>
                        <a:t>Benefit Provision</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1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2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3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4 – You Pay</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386346762"/>
                  </a:ext>
                </a:extLst>
              </a:tr>
              <a:tr h="1005860">
                <a:tc>
                  <a:txBody>
                    <a:bodyPr/>
                    <a:lstStyle/>
                    <a:p>
                      <a:pPr marL="0" marR="0">
                        <a:spcBef>
                          <a:spcPts val="0"/>
                        </a:spcBef>
                        <a:spcAft>
                          <a:spcPts val="0"/>
                        </a:spcAft>
                      </a:pPr>
                      <a:r>
                        <a:rPr lang="en-US" sz="700" dirty="0">
                          <a:effectLst/>
                        </a:rPr>
                        <a:t>A. Preventive Care Services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medical exams, cancer screening</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Child health preventive services, routine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Prenatal and postnatal care and exams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Adult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eye and hearing exams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dirty="0">
                          <a:effectLst/>
                        </a:rPr>
                        <a:t>Nothing</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dirty="0">
                          <a:effectLst/>
                        </a:rPr>
                        <a:t>Nothing</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517965704"/>
                  </a:ext>
                </a:extLst>
              </a:tr>
              <a:tr h="242638">
                <a:tc rowSpan="2">
                  <a:txBody>
                    <a:bodyPr/>
                    <a:lstStyle/>
                    <a:p>
                      <a:pPr marL="0" marR="0">
                        <a:spcBef>
                          <a:spcPts val="0"/>
                        </a:spcBef>
                        <a:spcAft>
                          <a:spcPts val="0"/>
                        </a:spcAft>
                      </a:pPr>
                      <a:r>
                        <a:rPr lang="en-US" sz="700" dirty="0">
                          <a:effectLst/>
                        </a:rPr>
                        <a:t>B. Annual First Dollar Deductible </a:t>
                      </a:r>
                      <a:r>
                        <a:rPr lang="en-US" sz="900" dirty="0">
                          <a:effectLst/>
                        </a:rPr>
                        <a:t>*</a:t>
                      </a:r>
                      <a:endParaRPr lang="en-US" sz="1000" dirty="0">
                        <a:effectLst/>
                      </a:endParaRPr>
                    </a:p>
                    <a:p>
                      <a:pPr marL="0" marR="0">
                        <a:spcBef>
                          <a:spcPts val="0"/>
                        </a:spcBef>
                        <a:spcAft>
                          <a:spcPts val="0"/>
                        </a:spcAft>
                      </a:pPr>
                      <a:r>
                        <a:rPr lang="en-US" sz="700" dirty="0">
                          <a:effectLst/>
                        </a:rPr>
                        <a:t>    Combined Medical/Pharmacy (single coverage)</a:t>
                      </a:r>
                      <a:endParaRPr lang="en-US" sz="1000" dirty="0">
                        <a:effectLst/>
                      </a:endParaRPr>
                    </a:p>
                    <a:p>
                      <a:pPr marL="0" marR="0">
                        <a:spcBef>
                          <a:spcPts val="0"/>
                        </a:spcBef>
                        <a:spcAft>
                          <a:spcPts val="0"/>
                        </a:spcAft>
                      </a:pPr>
                      <a:r>
                        <a:rPr lang="en-US" sz="300" dirty="0">
                          <a:effectLst/>
                        </a:rPr>
                        <a:t> </a:t>
                      </a:r>
                      <a:endParaRPr lang="en-US" sz="1000" dirty="0">
                        <a:effectLst/>
                      </a:endParaRPr>
                    </a:p>
                    <a:p>
                      <a:pPr marL="0" marR="0">
                        <a:spcBef>
                          <a:spcPts val="0"/>
                        </a:spcBef>
                        <a:spcAft>
                          <a:spcPts val="0"/>
                        </a:spcAft>
                      </a:pPr>
                      <a:r>
                        <a:rPr lang="en-US" sz="700" dirty="0">
                          <a:effectLst/>
                        </a:rPr>
                        <a:t>    Combined Medical/Pharmacy (family coverage)</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a:effectLst/>
                        </a:rPr>
                        <a:t>$1,600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$2,000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dirty="0">
                          <a:effectLst/>
                        </a:rPr>
                        <a:t>$4,000</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3550947050"/>
                  </a:ext>
                </a:extLst>
              </a:tr>
              <a:tr h="250623">
                <a:tc vMerge="1">
                  <a:txBody>
                    <a:bodyPr/>
                    <a:lstStyle/>
                    <a:p>
                      <a:endParaRPr lang="en-US"/>
                    </a:p>
                  </a:txBody>
                  <a:tcP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$3,400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$4,000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$4,800 per family member</a:t>
                      </a:r>
                      <a:endParaRPr lang="en-US" sz="1000">
                        <a:effectLst/>
                      </a:endParaRPr>
                    </a:p>
                    <a:p>
                      <a:pPr marL="0" marR="0" algn="ctr">
                        <a:spcBef>
                          <a:spcPts val="0"/>
                        </a:spcBef>
                        <a:spcAft>
                          <a:spcPts val="0"/>
                        </a:spcAft>
                      </a:pPr>
                      <a:r>
                        <a:rPr lang="en-US" sz="700">
                          <a:effectLst/>
                        </a:rPr>
                        <a:t>$6,000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$6,400 per family member</a:t>
                      </a:r>
                      <a:endParaRPr lang="en-US" sz="1000">
                        <a:effectLst/>
                      </a:endParaRPr>
                    </a:p>
                    <a:p>
                      <a:pPr marL="0" marR="0" algn="ctr">
                        <a:spcBef>
                          <a:spcPts val="0"/>
                        </a:spcBef>
                        <a:spcAft>
                          <a:spcPts val="0"/>
                        </a:spcAft>
                      </a:pPr>
                      <a:r>
                        <a:rPr lang="en-US" sz="700">
                          <a:effectLst/>
                        </a:rPr>
                        <a:t>$8,000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005159763"/>
                  </a:ext>
                </a:extLst>
              </a:tr>
              <a:tr h="861265">
                <a:tc>
                  <a:txBody>
                    <a:bodyPr/>
                    <a:lstStyle/>
                    <a:p>
                      <a:pPr marL="0" marR="0">
                        <a:spcBef>
                          <a:spcPts val="0"/>
                        </a:spcBef>
                        <a:spcAft>
                          <a:spcPts val="0"/>
                        </a:spcAft>
                      </a:pPr>
                      <a:r>
                        <a:rPr lang="en-US" sz="700">
                          <a:effectLst/>
                        </a:rPr>
                        <a:t>C. Office visits for Illness/Injury, for Outpatient</a:t>
                      </a:r>
                      <a:endParaRPr lang="en-US" sz="1000">
                        <a:effectLst/>
                      </a:endParaRPr>
                    </a:p>
                    <a:p>
                      <a:pPr marL="0" marR="0">
                        <a:spcBef>
                          <a:spcPts val="0"/>
                        </a:spcBef>
                        <a:spcAft>
                          <a:spcPts val="0"/>
                        </a:spcAft>
                      </a:pPr>
                      <a:r>
                        <a:rPr lang="en-US" sz="700">
                          <a:effectLst/>
                        </a:rPr>
                        <a:t>     Physical, Occupational or Speech Therapy,</a:t>
                      </a:r>
                      <a:endParaRPr lang="en-US" sz="1000">
                        <a:effectLst/>
                      </a:endParaRPr>
                    </a:p>
                    <a:p>
                      <a:pPr marL="0" marR="0">
                        <a:spcBef>
                          <a:spcPts val="0"/>
                        </a:spcBef>
                        <a:spcAft>
                          <a:spcPts val="0"/>
                        </a:spcAft>
                      </a:pPr>
                      <a:r>
                        <a:rPr lang="en-US" sz="700">
                          <a:effectLst/>
                        </a:rPr>
                        <a:t>     and Urgent Care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visits in a physician’s office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Chiropractic services</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Urgent Care clinic visits (in &amp; out of network)</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$105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$130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5519191"/>
                  </a:ext>
                </a:extLst>
              </a:tr>
              <a:tr h="250623">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office visits for mental health and chemical dependency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$85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$110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7480089"/>
                  </a:ext>
                </a:extLst>
              </a:tr>
              <a:tr h="250623">
                <a:tc>
                  <a:txBody>
                    <a:bodyPr/>
                    <a:lstStyle/>
                    <a:p>
                      <a:pPr marL="0" marR="0">
                        <a:spcBef>
                          <a:spcPts val="0"/>
                        </a:spcBef>
                        <a:spcAft>
                          <a:spcPts val="0"/>
                        </a:spcAft>
                      </a:pPr>
                      <a:r>
                        <a:rPr lang="en-US" sz="700">
                          <a:effectLst/>
                        </a:rPr>
                        <a:t>D. Network Convenience Clinics &amp; Online Care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331298193"/>
                  </a:ext>
                </a:extLst>
              </a:tr>
              <a:tr h="365741">
                <a:tc>
                  <a:txBody>
                    <a:bodyPr/>
                    <a:lstStyle/>
                    <a:p>
                      <a:pPr marL="0" marR="0">
                        <a:spcBef>
                          <a:spcPts val="0"/>
                        </a:spcBef>
                        <a:spcAft>
                          <a:spcPts val="0"/>
                        </a:spcAft>
                      </a:pPr>
                      <a:r>
                        <a:rPr lang="en-US" sz="700">
                          <a:effectLst/>
                        </a:rPr>
                        <a:t>E. Emergency Care (in or out of network)</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Emergency care received in a hospital</a:t>
                      </a:r>
                      <a:endParaRPr lang="en-US" sz="1000">
                        <a:effectLst/>
                      </a:endParaRPr>
                    </a:p>
                    <a:p>
                      <a:pPr marL="0" marR="0">
                        <a:spcBef>
                          <a:spcPts val="0"/>
                        </a:spcBef>
                        <a:spcAft>
                          <a:spcPts val="0"/>
                        </a:spcAft>
                      </a:pPr>
                      <a:r>
                        <a:rPr lang="en-US" sz="700">
                          <a:effectLst/>
                        </a:rPr>
                        <a:t>     emergency room</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$600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83559321"/>
                  </a:ext>
                </a:extLst>
              </a:tr>
              <a:tr h="250623">
                <a:tc>
                  <a:txBody>
                    <a:bodyPr/>
                    <a:lstStyle/>
                    <a:p>
                      <a:pPr marL="0" marR="0">
                        <a:spcBef>
                          <a:spcPts val="0"/>
                        </a:spcBef>
                        <a:spcAft>
                          <a:spcPts val="0"/>
                        </a:spcAft>
                      </a:pPr>
                      <a:r>
                        <a:rPr lang="en-US" sz="700">
                          <a:effectLst/>
                        </a:rPr>
                        <a:t>F. Inpatient Hospital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$650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$1,500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20784348"/>
                  </a:ext>
                </a:extLst>
              </a:tr>
              <a:tr h="250623">
                <a:tc>
                  <a:txBody>
                    <a:bodyPr/>
                    <a:lstStyle/>
                    <a:p>
                      <a:pPr marL="0" marR="0">
                        <a:spcBef>
                          <a:spcPts val="0"/>
                        </a:spcBef>
                        <a:spcAft>
                          <a:spcPts val="0"/>
                        </a:spcAft>
                      </a:pPr>
                      <a:r>
                        <a:rPr lang="en-US" sz="700">
                          <a:effectLst/>
                        </a:rPr>
                        <a:t>G. Outpatient Surgery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$800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12450646"/>
                  </a:ext>
                </a:extLst>
              </a:tr>
              <a:tr h="250623">
                <a:tc>
                  <a:txBody>
                    <a:bodyPr/>
                    <a:lstStyle/>
                    <a:p>
                      <a:pPr marL="0" marR="0">
                        <a:spcBef>
                          <a:spcPts val="0"/>
                        </a:spcBef>
                        <a:spcAft>
                          <a:spcPts val="0"/>
                        </a:spcAft>
                      </a:pPr>
                      <a:r>
                        <a:rPr lang="en-US" sz="700">
                          <a:effectLst/>
                        </a:rPr>
                        <a:t>H.  Hospice and Skilled Nursing Facility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421350636"/>
                  </a:ext>
                </a:extLst>
              </a:tr>
              <a:tr h="250623">
                <a:tc>
                  <a:txBody>
                    <a:bodyPr/>
                    <a:lstStyle/>
                    <a:p>
                      <a:pPr marL="0" marR="0">
                        <a:spcBef>
                          <a:spcPts val="0"/>
                        </a:spcBef>
                        <a:spcAft>
                          <a:spcPts val="0"/>
                        </a:spcAft>
                      </a:pPr>
                      <a:r>
                        <a:rPr lang="en-US" sz="700">
                          <a:effectLst/>
                        </a:rPr>
                        <a:t>I.   Prosthetics and Durable Medical</a:t>
                      </a:r>
                      <a:endParaRPr lang="en-US" sz="1000">
                        <a:effectLst/>
                      </a:endParaRPr>
                    </a:p>
                    <a:p>
                      <a:pPr marL="0" marR="0">
                        <a:spcBef>
                          <a:spcPts val="0"/>
                        </a:spcBef>
                        <a:spcAft>
                          <a:spcPts val="0"/>
                        </a:spcAft>
                      </a:pPr>
                      <a:r>
                        <a:rPr lang="en-US" sz="700">
                          <a:effectLst/>
                        </a:rPr>
                        <a:t>     Equipment</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556871132"/>
                  </a:ext>
                </a:extLst>
              </a:tr>
              <a:tr h="501247">
                <a:tc>
                  <a:txBody>
                    <a:bodyPr/>
                    <a:lstStyle/>
                    <a:p>
                      <a:pPr marL="0" marR="0">
                        <a:spcBef>
                          <a:spcPts val="0"/>
                        </a:spcBef>
                        <a:spcAft>
                          <a:spcPts val="0"/>
                        </a:spcAft>
                      </a:pPr>
                      <a:r>
                        <a:rPr lang="en-US" sz="700">
                          <a:effectLst/>
                        </a:rPr>
                        <a:t>J. Lab (including allergy shots), Pathology,</a:t>
                      </a:r>
                      <a:endParaRPr lang="en-US" sz="1000">
                        <a:effectLst/>
                      </a:endParaRPr>
                    </a:p>
                    <a:p>
                      <a:pPr marL="0" marR="0">
                        <a:spcBef>
                          <a:spcPts val="0"/>
                        </a:spcBef>
                        <a:spcAft>
                          <a:spcPts val="0"/>
                        </a:spcAft>
                      </a:pPr>
                      <a:r>
                        <a:rPr lang="en-US" sz="700">
                          <a:effectLst/>
                        </a:rPr>
                        <a:t>    and X-ray (not included as part of preventive</a:t>
                      </a:r>
                      <a:endParaRPr lang="en-US" sz="1000">
                        <a:effectLst/>
                      </a:endParaRPr>
                    </a:p>
                    <a:p>
                      <a:pPr marL="0" marR="0">
                        <a:spcBef>
                          <a:spcPts val="0"/>
                        </a:spcBef>
                        <a:spcAft>
                          <a:spcPts val="0"/>
                        </a:spcAft>
                      </a:pPr>
                      <a:r>
                        <a:rPr lang="en-US" sz="700">
                          <a:effectLst/>
                        </a:rPr>
                        <a:t>    care and not subject to office visit or facility</a:t>
                      </a:r>
                      <a:endParaRPr lang="en-US" sz="1000">
                        <a:effectLst/>
                      </a:endParaRPr>
                    </a:p>
                    <a:p>
                      <a:pPr marL="0" marR="0">
                        <a:spcBef>
                          <a:spcPts val="0"/>
                        </a:spcBef>
                        <a:spcAft>
                          <a:spcPts val="0"/>
                        </a:spcAft>
                      </a:pPr>
                      <a:r>
                        <a:rPr lang="en-US" sz="700">
                          <a:effectLst/>
                        </a:rPr>
                        <a:t>    copayments)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705283571"/>
                  </a:ext>
                </a:extLst>
              </a:tr>
              <a:tr h="250623">
                <a:tc>
                  <a:txBody>
                    <a:bodyPr/>
                    <a:lstStyle/>
                    <a:p>
                      <a:pPr marL="0" marR="0">
                        <a:spcBef>
                          <a:spcPts val="0"/>
                        </a:spcBef>
                        <a:spcAft>
                          <a:spcPts val="0"/>
                        </a:spcAft>
                      </a:pPr>
                      <a:r>
                        <a:rPr lang="en-US" sz="700">
                          <a:effectLst/>
                        </a:rPr>
                        <a:t>K. MRI/CT Scans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20%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50%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238809124"/>
                  </a:ext>
                </a:extLst>
              </a:tr>
            </a:tbl>
          </a:graphicData>
        </a:graphic>
      </p:graphicFrame>
      <p:sp>
        <p:nvSpPr>
          <p:cNvPr id="5" name="Rectangle 1">
            <a:extLst>
              <a:ext uri="{FF2B5EF4-FFF2-40B4-BE49-F238E27FC236}">
                <a16:creationId xmlns:a16="http://schemas.microsoft.com/office/drawing/2014/main" id="{DCEF9662-7BFE-BBE7-43B6-B91E6D477C6C}"/>
              </a:ext>
            </a:extLst>
          </p:cNvPr>
          <p:cNvSpPr>
            <a:spLocks noChangeArrowheads="1"/>
          </p:cNvSpPr>
          <p:nvPr/>
        </p:nvSpPr>
        <p:spPr bwMode="auto">
          <a:xfrm>
            <a:off x="667734" y="385918"/>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49999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37321" y="367857"/>
            <a:ext cx="3686853" cy="5755422"/>
          </a:xfrm>
          <a:prstGeom prst="rect">
            <a:avLst/>
          </a:prstGeom>
          <a:noFill/>
        </p:spPr>
        <p:txBody>
          <a:bodyPr wrap="square" rtlCol="0">
            <a:spAutoFit/>
          </a:bodyPr>
          <a:lstStyle/>
          <a:p>
            <a:pPr algn="ctr"/>
            <a:r>
              <a:rPr lang="en-US" sz="1600" b="1" dirty="0">
                <a:solidFill>
                  <a:srgbClr val="800000"/>
                </a:solidFill>
              </a:rPr>
              <a:t>HSA Plan</a:t>
            </a:r>
          </a:p>
          <a:p>
            <a:endParaRPr lang="en-US" sz="1600" dirty="0"/>
          </a:p>
          <a:p>
            <a:pPr algn="ctr"/>
            <a:r>
              <a:rPr lang="en-US" sz="1600" b="1" dirty="0"/>
              <a:t>Medical &amp; RX Out of Pocket Maximum Combined</a:t>
            </a:r>
          </a:p>
          <a:p>
            <a:endParaRPr lang="en-US" sz="1600" dirty="0"/>
          </a:p>
          <a:p>
            <a:r>
              <a:rPr lang="en-US" sz="1600" dirty="0"/>
              <a:t>Once the deductible, copays and coinsurance expenses for medical and prescription drugs total a certain level, the plan covers 100% of eligible expenses for the remaining contract year.   </a:t>
            </a:r>
          </a:p>
          <a:p>
            <a:endParaRPr lang="en-US" sz="1600" dirty="0"/>
          </a:p>
          <a:p>
            <a:r>
              <a:rPr lang="en-US" sz="1600" dirty="0"/>
              <a:t>Your Medical &amp; RX OOP Max is based on your cost level. </a:t>
            </a:r>
          </a:p>
          <a:p>
            <a:r>
              <a:rPr lang="en-US" sz="1600" dirty="0"/>
              <a:t>CL1 - $3,000/$6,000</a:t>
            </a:r>
          </a:p>
          <a:p>
            <a:r>
              <a:rPr lang="en-US" sz="1600" dirty="0"/>
              <a:t>CL2 - $3,000/$6,000</a:t>
            </a:r>
          </a:p>
          <a:p>
            <a:endParaRPr lang="en-US" sz="1600" dirty="0"/>
          </a:p>
          <a:p>
            <a:r>
              <a:rPr lang="en-US" sz="1600" i="1" dirty="0"/>
              <a:t>(Higher cost clinics, CL3 and CL4, will have higher OOP max.) </a:t>
            </a:r>
          </a:p>
          <a:p>
            <a:r>
              <a:rPr lang="en-US" sz="1600" dirty="0"/>
              <a:t>CL3 - $4,000/$8,000</a:t>
            </a:r>
          </a:p>
          <a:p>
            <a:r>
              <a:rPr lang="en-US" sz="1600" dirty="0"/>
              <a:t>CL4 - $5,000/$10,000</a:t>
            </a:r>
          </a:p>
          <a:p>
            <a:endParaRPr lang="en-US" sz="1600" dirty="0"/>
          </a:p>
          <a:p>
            <a:r>
              <a:rPr lang="en-US" sz="1600" dirty="0"/>
              <a:t>Note: Family Coverage has an embedded individual out of pocket maximum.</a:t>
            </a:r>
          </a:p>
        </p:txBody>
      </p:sp>
      <p:sp>
        <p:nvSpPr>
          <p:cNvPr id="7" name="Right Arrow 6"/>
          <p:cNvSpPr/>
          <p:nvPr/>
        </p:nvSpPr>
        <p:spPr>
          <a:xfrm>
            <a:off x="161775" y="4861958"/>
            <a:ext cx="412102"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3" name="Rectangle 1">
            <a:extLst>
              <a:ext uri="{FF2B5EF4-FFF2-40B4-BE49-F238E27FC236}">
                <a16:creationId xmlns:a16="http://schemas.microsoft.com/office/drawing/2014/main" id="{A353A0EB-412F-C021-7C7F-34158382A293}"/>
              </a:ext>
            </a:extLst>
          </p:cNvPr>
          <p:cNvSpPr>
            <a:spLocks noChangeArrowheads="1"/>
          </p:cNvSpPr>
          <p:nvPr/>
        </p:nvSpPr>
        <p:spPr bwMode="auto">
          <a:xfrm>
            <a:off x="742048" y="553697"/>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354824D5-6B16-1651-3F4C-89019381371E}"/>
              </a:ext>
            </a:extLst>
          </p:cNvPr>
          <p:cNvGraphicFramePr>
            <a:graphicFrameLocks noGrp="1"/>
          </p:cNvGraphicFramePr>
          <p:nvPr>
            <p:extLst>
              <p:ext uri="{D42A27DB-BD31-4B8C-83A1-F6EECF244321}">
                <p14:modId xmlns:p14="http://schemas.microsoft.com/office/powerpoint/2010/main" val="2845679302"/>
              </p:ext>
            </p:extLst>
          </p:nvPr>
        </p:nvGraphicFramePr>
        <p:xfrm>
          <a:off x="717896" y="1482930"/>
          <a:ext cx="7321203" cy="4155868"/>
        </p:xfrm>
        <a:graphic>
          <a:graphicData uri="http://schemas.openxmlformats.org/drawingml/2006/table">
            <a:tbl>
              <a:tblPr>
                <a:tableStyleId>{5C22544A-7EE6-4342-B048-85BDC9FD1C3A}</a:tableStyleId>
              </a:tblPr>
              <a:tblGrid>
                <a:gridCol w="2207983">
                  <a:extLst>
                    <a:ext uri="{9D8B030D-6E8A-4147-A177-3AD203B41FA5}">
                      <a16:colId xmlns:a16="http://schemas.microsoft.com/office/drawing/2014/main" val="1128767"/>
                    </a:ext>
                  </a:extLst>
                </a:gridCol>
                <a:gridCol w="1278305">
                  <a:extLst>
                    <a:ext uri="{9D8B030D-6E8A-4147-A177-3AD203B41FA5}">
                      <a16:colId xmlns:a16="http://schemas.microsoft.com/office/drawing/2014/main" val="2916759092"/>
                    </a:ext>
                  </a:extLst>
                </a:gridCol>
                <a:gridCol w="1278305">
                  <a:extLst>
                    <a:ext uri="{9D8B030D-6E8A-4147-A177-3AD203B41FA5}">
                      <a16:colId xmlns:a16="http://schemas.microsoft.com/office/drawing/2014/main" val="189675562"/>
                    </a:ext>
                  </a:extLst>
                </a:gridCol>
                <a:gridCol w="1278305">
                  <a:extLst>
                    <a:ext uri="{9D8B030D-6E8A-4147-A177-3AD203B41FA5}">
                      <a16:colId xmlns:a16="http://schemas.microsoft.com/office/drawing/2014/main" val="895848947"/>
                    </a:ext>
                  </a:extLst>
                </a:gridCol>
                <a:gridCol w="1278305">
                  <a:extLst>
                    <a:ext uri="{9D8B030D-6E8A-4147-A177-3AD203B41FA5}">
                      <a16:colId xmlns:a16="http://schemas.microsoft.com/office/drawing/2014/main" val="2099876711"/>
                    </a:ext>
                  </a:extLst>
                </a:gridCol>
              </a:tblGrid>
              <a:tr h="163163">
                <a:tc>
                  <a:txBody>
                    <a:bodyPr/>
                    <a:lstStyle/>
                    <a:p>
                      <a:pPr marL="0" marR="0">
                        <a:spcBef>
                          <a:spcPts val="0"/>
                        </a:spcBef>
                        <a:spcAft>
                          <a:spcPts val="0"/>
                        </a:spcAft>
                      </a:pPr>
                      <a:r>
                        <a:rPr lang="en-US" sz="850">
                          <a:effectLst/>
                        </a:rPr>
                        <a:t>Benefit Provision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dirty="0">
                          <a:effectLst/>
                        </a:rPr>
                        <a:t>Cost Level 1 – You Pay</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2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3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4 – You Pay</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95869142"/>
                  </a:ext>
                </a:extLst>
              </a:tr>
              <a:tr h="489490">
                <a:tc>
                  <a:txBody>
                    <a:bodyPr/>
                    <a:lstStyle/>
                    <a:p>
                      <a:pPr marL="0" marR="0">
                        <a:spcBef>
                          <a:spcPts val="0"/>
                        </a:spcBef>
                        <a:spcAft>
                          <a:spcPts val="0"/>
                        </a:spcAft>
                      </a:pPr>
                      <a:r>
                        <a:rPr lang="en-US" sz="850">
                          <a:effectLst/>
                        </a:rPr>
                        <a:t>K. MRI/CT Scans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50%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3011151"/>
                  </a:ext>
                </a:extLst>
              </a:tr>
              <a:tr h="1804396">
                <a:tc>
                  <a:txBody>
                    <a:bodyPr/>
                    <a:lstStyle/>
                    <a:p>
                      <a:pPr marL="0" marR="0">
                        <a:spcBef>
                          <a:spcPts val="0"/>
                        </a:spcBef>
                        <a:spcAft>
                          <a:spcPts val="0"/>
                        </a:spcAft>
                      </a:pPr>
                      <a:r>
                        <a:rPr lang="en-US" sz="850" dirty="0">
                          <a:effectLst/>
                        </a:rPr>
                        <a:t>L. Other expenses not covered in A – K</a:t>
                      </a:r>
                      <a:endParaRPr lang="en-US" sz="1200" dirty="0">
                        <a:effectLst/>
                      </a:endParaRPr>
                    </a:p>
                    <a:p>
                      <a:pPr marL="0" marR="0">
                        <a:spcBef>
                          <a:spcPts val="0"/>
                        </a:spcBef>
                        <a:spcAft>
                          <a:spcPts val="0"/>
                        </a:spcAft>
                      </a:pPr>
                      <a:r>
                        <a:rPr lang="en-US" sz="850" dirty="0">
                          <a:effectLst/>
                        </a:rPr>
                        <a:t>    above, including but not limited to:</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dirty="0">
                          <a:effectLst/>
                        </a:rPr>
                        <a:t>Ambulance</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dirty="0">
                          <a:effectLst/>
                        </a:rPr>
                        <a:t>Home Health Care</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dirty="0">
                          <a:effectLst/>
                        </a:rPr>
                        <a:t>Outpatient Hospital Services (non-surgical)</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dirty="0">
                          <a:effectLst/>
                        </a:rPr>
                        <a:t>Radiation/chemotherapy</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dirty="0">
                          <a:effectLst/>
                        </a:rPr>
                        <a:t>Dialysis</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dirty="0">
                          <a:effectLst/>
                        </a:rPr>
                        <a:t>Day treatment for mental health and</a:t>
                      </a:r>
                      <a:endParaRPr lang="en-US" sz="1200" dirty="0">
                        <a:effectLst/>
                      </a:endParaRPr>
                    </a:p>
                    <a:p>
                      <a:pPr marL="0" marR="0">
                        <a:spcBef>
                          <a:spcPts val="0"/>
                        </a:spcBef>
                        <a:spcAft>
                          <a:spcPts val="0"/>
                        </a:spcAft>
                      </a:pPr>
                      <a:r>
                        <a:rPr lang="en-US" sz="850" dirty="0">
                          <a:effectLst/>
                        </a:rPr>
                        <a:t>            chemical dependency</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dirty="0">
                          <a:effectLst/>
                        </a:rPr>
                        <a:t>Other diagnostic or treatment related</a:t>
                      </a:r>
                      <a:endParaRPr lang="en-US" sz="1200" dirty="0">
                        <a:effectLst/>
                      </a:endParaRPr>
                    </a:p>
                    <a:p>
                      <a:pPr marL="0" marR="0">
                        <a:spcBef>
                          <a:spcPts val="0"/>
                        </a:spcBef>
                        <a:spcAft>
                          <a:spcPts val="0"/>
                        </a:spcAft>
                      </a:pPr>
                      <a:r>
                        <a:rPr lang="en-US" sz="850" dirty="0">
                          <a:effectLst/>
                        </a:rPr>
                        <a:t>            outpatient services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50%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90147190"/>
                  </a:ext>
                </a:extLst>
              </a:tr>
              <a:tr h="815817">
                <a:tc>
                  <a:txBody>
                    <a:bodyPr/>
                    <a:lstStyle/>
                    <a:p>
                      <a:pPr marL="0" marR="0">
                        <a:spcBef>
                          <a:spcPts val="0"/>
                        </a:spcBef>
                        <a:spcAft>
                          <a:spcPts val="0"/>
                        </a:spcAft>
                      </a:pPr>
                      <a:r>
                        <a:rPr lang="en-US" sz="850">
                          <a:effectLst/>
                        </a:rPr>
                        <a:t>M. Prescription Drugs</a:t>
                      </a:r>
                      <a:endParaRPr lang="en-US" sz="1200">
                        <a:effectLst/>
                      </a:endParaRPr>
                    </a:p>
                    <a:p>
                      <a:pPr marL="0" marR="0">
                        <a:spcBef>
                          <a:spcPts val="0"/>
                        </a:spcBef>
                        <a:spcAft>
                          <a:spcPts val="0"/>
                        </a:spcAft>
                      </a:pPr>
                      <a:r>
                        <a:rPr lang="en-US" sz="850">
                          <a:effectLst/>
                        </a:rPr>
                        <a:t>     30-day supply of Tier 1, Tier 2, or Tier 3</a:t>
                      </a:r>
                      <a:endParaRPr lang="en-US" sz="1200">
                        <a:effectLst/>
                      </a:endParaRPr>
                    </a:p>
                    <a:p>
                      <a:pPr marL="0" marR="0">
                        <a:spcBef>
                          <a:spcPts val="0"/>
                        </a:spcBef>
                        <a:spcAft>
                          <a:spcPts val="0"/>
                        </a:spcAft>
                      </a:pPr>
                      <a:r>
                        <a:rPr lang="en-US" sz="850">
                          <a:effectLst/>
                        </a:rPr>
                        <a:t>     prescription drugs, including insulin; or a</a:t>
                      </a:r>
                      <a:endParaRPr lang="en-US" sz="1200">
                        <a:effectLst/>
                      </a:endParaRPr>
                    </a:p>
                    <a:p>
                      <a:pPr marL="0" marR="0">
                        <a:spcBef>
                          <a:spcPts val="0"/>
                        </a:spcBef>
                        <a:spcAft>
                          <a:spcPts val="0"/>
                        </a:spcAft>
                      </a:pPr>
                      <a:r>
                        <a:rPr lang="en-US" sz="850">
                          <a:effectLst/>
                        </a:rPr>
                        <a:t>     3-cycle supply of oral contraceptives.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0039935"/>
                  </a:ext>
                </a:extLst>
              </a:tr>
              <a:tr h="330326">
                <a:tc rowSpan="2">
                  <a:txBody>
                    <a:bodyPr/>
                    <a:lstStyle/>
                    <a:p>
                      <a:pPr marL="0" marR="0">
                        <a:spcBef>
                          <a:spcPts val="0"/>
                        </a:spcBef>
                        <a:spcAft>
                          <a:spcPts val="0"/>
                        </a:spcAft>
                      </a:pPr>
                      <a:r>
                        <a:rPr lang="en-US" sz="850" dirty="0">
                          <a:effectLst/>
                        </a:rPr>
                        <a:t>N. Plan Maximum Out-of-Pocket Expense**</a:t>
                      </a:r>
                      <a:endParaRPr lang="en-US" sz="1200" dirty="0">
                        <a:effectLst/>
                      </a:endParaRPr>
                    </a:p>
                    <a:p>
                      <a:pPr marL="0" marR="0">
                        <a:spcBef>
                          <a:spcPts val="0"/>
                        </a:spcBef>
                        <a:spcAft>
                          <a:spcPts val="0"/>
                        </a:spcAft>
                      </a:pPr>
                      <a:r>
                        <a:rPr lang="en-US" sz="850" dirty="0">
                          <a:effectLst/>
                        </a:rPr>
                        <a:t>     (including prescription drugs)   </a:t>
                      </a:r>
                    </a:p>
                    <a:p>
                      <a:pPr marL="0" marR="0">
                        <a:spcBef>
                          <a:spcPts val="0"/>
                        </a:spcBef>
                        <a:spcAft>
                          <a:spcPts val="0"/>
                        </a:spcAft>
                      </a:pPr>
                      <a:r>
                        <a:rPr lang="en-US" sz="850" dirty="0">
                          <a:effectLst/>
                        </a:rPr>
                        <a:t>                                                      Single Coverage </a:t>
                      </a:r>
                    </a:p>
                    <a:p>
                      <a:pPr marL="0" marR="0">
                        <a:spcBef>
                          <a:spcPts val="0"/>
                        </a:spcBef>
                        <a:spcAft>
                          <a:spcPts val="0"/>
                        </a:spcAft>
                      </a:pPr>
                      <a:endParaRPr lang="en-US" sz="1200" dirty="0">
                        <a:effectLst/>
                      </a:endParaRPr>
                    </a:p>
                    <a:p>
                      <a:pPr marL="0" marR="0">
                        <a:spcBef>
                          <a:spcPts val="0"/>
                        </a:spcBef>
                        <a:spcAft>
                          <a:spcPts val="0"/>
                        </a:spcAft>
                      </a:pPr>
                      <a:r>
                        <a:rPr lang="en-US" sz="850" dirty="0">
                          <a:effectLst/>
                        </a:rPr>
                        <a:t>                                                     Family Coverage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$3,000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$3,000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$4,000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$5,000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1687514"/>
                  </a:ext>
                </a:extLst>
              </a:tr>
              <a:tr h="552676">
                <a:tc vMerge="1">
                  <a:txBody>
                    <a:bodyPr/>
                    <a:lstStyle/>
                    <a:p>
                      <a:endParaRPr lang="en-US"/>
                    </a:p>
                  </a:txBody>
                  <a:tcPr/>
                </a:tc>
                <a:tc>
                  <a:txBody>
                    <a:bodyPr/>
                    <a:lstStyle/>
                    <a:p>
                      <a:pPr marL="0" marR="0" algn="ctr">
                        <a:spcBef>
                          <a:spcPts val="0"/>
                        </a:spcBef>
                        <a:spcAft>
                          <a:spcPts val="0"/>
                        </a:spcAft>
                      </a:pPr>
                      <a:r>
                        <a:rPr lang="en-US" sz="850" dirty="0">
                          <a:effectLst/>
                        </a:rPr>
                        <a:t>$5,000 per family member</a:t>
                      </a:r>
                      <a:endParaRPr lang="en-US" sz="1200" dirty="0">
                        <a:effectLst/>
                      </a:endParaRPr>
                    </a:p>
                    <a:p>
                      <a:pPr marL="0" marR="0" algn="ctr">
                        <a:spcBef>
                          <a:spcPts val="0"/>
                        </a:spcBef>
                        <a:spcAft>
                          <a:spcPts val="0"/>
                        </a:spcAft>
                      </a:pPr>
                      <a:r>
                        <a:rPr lang="en-US" sz="850" dirty="0">
                          <a:effectLst/>
                        </a:rPr>
                        <a:t>$6,000 per family</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$5,000 per family member</a:t>
                      </a:r>
                      <a:endParaRPr lang="en-US" sz="1200">
                        <a:effectLst/>
                      </a:endParaRPr>
                    </a:p>
                    <a:p>
                      <a:pPr marL="0" marR="0" algn="ctr">
                        <a:spcBef>
                          <a:spcPts val="0"/>
                        </a:spcBef>
                        <a:spcAft>
                          <a:spcPts val="0"/>
                        </a:spcAft>
                      </a:pPr>
                      <a:r>
                        <a:rPr lang="en-US" sz="850">
                          <a:effectLst/>
                        </a:rPr>
                        <a:t>$6,000 per family</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$6,900 per family member</a:t>
                      </a:r>
                      <a:endParaRPr lang="en-US" sz="1200">
                        <a:effectLst/>
                      </a:endParaRPr>
                    </a:p>
                    <a:p>
                      <a:pPr marL="0" marR="0" algn="ctr">
                        <a:spcBef>
                          <a:spcPts val="0"/>
                        </a:spcBef>
                        <a:spcAft>
                          <a:spcPts val="0"/>
                        </a:spcAft>
                      </a:pPr>
                      <a:r>
                        <a:rPr lang="en-US" sz="850">
                          <a:effectLst/>
                        </a:rPr>
                        <a:t>$8,000 per family</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$6,900 per family member</a:t>
                      </a:r>
                      <a:endParaRPr lang="en-US" sz="1200" dirty="0">
                        <a:effectLst/>
                      </a:endParaRPr>
                    </a:p>
                    <a:p>
                      <a:pPr marL="0" marR="0" algn="ctr">
                        <a:spcBef>
                          <a:spcPts val="0"/>
                        </a:spcBef>
                        <a:spcAft>
                          <a:spcPts val="0"/>
                        </a:spcAft>
                      </a:pPr>
                      <a:r>
                        <a:rPr lang="en-US" sz="850" dirty="0">
                          <a:effectLst/>
                        </a:rPr>
                        <a:t>$10,000 per family</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22706596"/>
                  </a:ext>
                </a:extLst>
              </a:tr>
            </a:tbl>
          </a:graphicData>
        </a:graphic>
      </p:graphicFrame>
    </p:spTree>
    <p:extLst>
      <p:ext uri="{BB962C8B-B14F-4D97-AF65-F5344CB8AC3E}">
        <p14:creationId xmlns:p14="http://schemas.microsoft.com/office/powerpoint/2010/main" val="998549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89" y="207869"/>
            <a:ext cx="10515600" cy="1060719"/>
          </a:xfrm>
        </p:spPr>
        <p:txBody>
          <a:bodyPr/>
          <a:lstStyle/>
          <a:p>
            <a:pPr algn="ctr"/>
            <a:r>
              <a:rPr lang="en-US" sz="3600" b="1" dirty="0">
                <a:solidFill>
                  <a:srgbClr val="800000"/>
                </a:solidFill>
              </a:rPr>
              <a:t>Out of Area Coverage</a:t>
            </a:r>
            <a:br>
              <a:rPr lang="en-US" sz="3600" dirty="0"/>
            </a:br>
            <a:endParaRPr lang="en-US" sz="3200" dirty="0">
              <a:solidFill>
                <a:srgbClr val="800000"/>
              </a:solidFill>
            </a:endParaRPr>
          </a:p>
        </p:txBody>
      </p:sp>
      <p:sp>
        <p:nvSpPr>
          <p:cNvPr id="3" name="Content Placeholder 2"/>
          <p:cNvSpPr>
            <a:spLocks noGrp="1"/>
          </p:cNvSpPr>
          <p:nvPr>
            <p:ph idx="1"/>
          </p:nvPr>
        </p:nvSpPr>
        <p:spPr>
          <a:xfrm>
            <a:off x="393036" y="1368191"/>
            <a:ext cx="10873353" cy="5404465"/>
          </a:xfrm>
        </p:spPr>
        <p:txBody>
          <a:bodyPr>
            <a:normAutofit/>
          </a:bodyPr>
          <a:lstStyle/>
          <a:p>
            <a:r>
              <a:rPr lang="en-US" dirty="0">
                <a:solidFill>
                  <a:srgbClr val="800000"/>
                </a:solidFill>
              </a:rPr>
              <a:t>Out of area benefits</a:t>
            </a:r>
          </a:p>
          <a:p>
            <a:endParaRPr lang="en-US" dirty="0">
              <a:solidFill>
                <a:srgbClr val="800000"/>
              </a:solidFill>
            </a:endParaRPr>
          </a:p>
          <a:p>
            <a:pPr marL="0" marR="0">
              <a:spcBef>
                <a:spcPts val="0"/>
              </a:spcBef>
              <a:spcAft>
                <a:spcPts val="600"/>
              </a:spcAft>
            </a:pPr>
            <a:r>
              <a:rPr lang="en-US" dirty="0">
                <a:effectLst/>
                <a:ea typeface="Calibri" panose="020F0502020204030204" pitchFamily="34" charset="0"/>
              </a:rPr>
              <a:t>PEIP has revised the out of area benefit plan.  Members no longer need to “sign-up” to receive the benefits.  Any care </a:t>
            </a:r>
            <a:r>
              <a:rPr lang="en-US" u="sng" dirty="0">
                <a:effectLst/>
                <a:ea typeface="Calibri" panose="020F0502020204030204" pitchFamily="34" charset="0"/>
              </a:rPr>
              <a:t>out of the service area, MN and bordering counties</a:t>
            </a:r>
            <a:r>
              <a:rPr lang="en-US" dirty="0">
                <a:effectLst/>
                <a:ea typeface="Calibri" panose="020F0502020204030204" pitchFamily="34" charset="0"/>
              </a:rPr>
              <a:t> basically, is covered at cost level 3 for high and value plans, HSA remains the same deductible then 30% coinsurance.  </a:t>
            </a:r>
            <a:r>
              <a:rPr lang="en-US" i="1" dirty="0">
                <a:solidFill>
                  <a:srgbClr val="231F20"/>
                </a:solidFill>
                <a:effectLst/>
                <a:ea typeface="Calibri" panose="020F0502020204030204" pitchFamily="34" charset="0"/>
              </a:rPr>
              <a:t> Out of area deductibles are separate from in-area PEIP deductibles but do accumulate to out of pocket maximums.  </a:t>
            </a:r>
            <a:r>
              <a:rPr lang="en-US" i="1" u="sng" dirty="0">
                <a:solidFill>
                  <a:srgbClr val="231F20"/>
                </a:solidFill>
                <a:effectLst/>
                <a:ea typeface="Calibri" panose="020F0502020204030204" pitchFamily="34" charset="0"/>
              </a:rPr>
              <a:t>Always call the phone number on your ID card to verify benefits</a:t>
            </a:r>
            <a:r>
              <a:rPr lang="en-US" i="1" dirty="0">
                <a:solidFill>
                  <a:srgbClr val="231F20"/>
                </a:solidFill>
                <a:effectLst/>
                <a:ea typeface="Calibri" panose="020F0502020204030204" pitchFamily="34" charset="0"/>
              </a:rPr>
              <a:t>.  Urgent care and emergency care are still covered at the cost level of your primary clinic.</a:t>
            </a:r>
            <a:endParaRPr lang="en-US" dirty="0">
              <a:effectLst/>
              <a:ea typeface="Calibri" panose="020F0502020204030204" pitchFamily="34" charset="0"/>
            </a:endParaRPr>
          </a:p>
        </p:txBody>
      </p:sp>
    </p:spTree>
    <p:extLst>
      <p:ext uri="{BB962C8B-B14F-4D97-AF65-F5344CB8AC3E}">
        <p14:creationId xmlns:p14="http://schemas.microsoft.com/office/powerpoint/2010/main" val="72659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6C4D-D8DF-4710-BB3B-C691A450AFDF}"/>
              </a:ext>
            </a:extLst>
          </p:cNvPr>
          <p:cNvSpPr>
            <a:spLocks noGrp="1"/>
          </p:cNvSpPr>
          <p:nvPr>
            <p:ph type="title"/>
          </p:nvPr>
        </p:nvSpPr>
        <p:spPr/>
        <p:txBody>
          <a:bodyPr/>
          <a:lstStyle/>
          <a:p>
            <a:pPr algn="ctr"/>
            <a:r>
              <a:rPr lang="en-US" dirty="0"/>
              <a:t>Plan Changes for 2024</a:t>
            </a:r>
          </a:p>
        </p:txBody>
      </p:sp>
      <p:sp>
        <p:nvSpPr>
          <p:cNvPr id="3" name="Content Placeholder 2">
            <a:extLst>
              <a:ext uri="{FF2B5EF4-FFF2-40B4-BE49-F238E27FC236}">
                <a16:creationId xmlns:a16="http://schemas.microsoft.com/office/drawing/2014/main" id="{F00B70EA-8391-480E-AE9F-D1A489CE6711}"/>
              </a:ext>
            </a:extLst>
          </p:cNvPr>
          <p:cNvSpPr>
            <a:spLocks noGrp="1"/>
          </p:cNvSpPr>
          <p:nvPr>
            <p:ph idx="1"/>
          </p:nvPr>
        </p:nvSpPr>
        <p:spPr/>
        <p:txBody>
          <a:bodyPr>
            <a:normAutofit/>
          </a:bodyPr>
          <a:lstStyle/>
          <a:p>
            <a:pPr marL="0" indent="0" algn="l">
              <a:buNone/>
            </a:pPr>
            <a:endParaRPr lang="en-US" sz="1800" b="0" i="0" u="none" strike="noStrike" baseline="0" dirty="0">
              <a:solidFill>
                <a:srgbClr val="000000"/>
              </a:solidFill>
              <a:latin typeface="Calibri" panose="020F0502020204030204" pitchFamily="34" charset="0"/>
            </a:endParaRPr>
          </a:p>
          <a:p>
            <a:pPr marL="0" indent="0">
              <a:buNone/>
            </a:pPr>
            <a:r>
              <a:rPr lang="en-US" b="0" i="0" u="none" strike="noStrike" baseline="0" dirty="0">
                <a:solidFill>
                  <a:srgbClr val="000000"/>
                </a:solidFill>
                <a:latin typeface="Calibri" panose="020F0502020204030204" pitchFamily="34" charset="0"/>
              </a:rPr>
              <a:t>There are a few plan revisions for 2024 </a:t>
            </a:r>
          </a:p>
          <a:p>
            <a:r>
              <a:rPr lang="en-US" b="0" i="0" u="none" strike="noStrike" baseline="0" dirty="0">
                <a:solidFill>
                  <a:srgbClr val="000000"/>
                </a:solidFill>
                <a:latin typeface="Calibri" panose="020F0502020204030204" pitchFamily="34" charset="0"/>
              </a:rPr>
              <a:t>Enhanced coverage of infertility for Blue Cross members (similar to HealthPartners coverage) </a:t>
            </a:r>
          </a:p>
          <a:p>
            <a:r>
              <a:rPr lang="en-US" b="0" i="0" u="none" strike="noStrike" baseline="0" dirty="0">
                <a:solidFill>
                  <a:srgbClr val="000000"/>
                </a:solidFill>
                <a:latin typeface="Calibri" panose="020F0502020204030204" pitchFamily="34" charset="0"/>
              </a:rPr>
              <a:t>$0 or reduced office copays for mental health treatment (deductible applies only on the HSA plan).</a:t>
            </a:r>
          </a:p>
          <a:p>
            <a:r>
              <a:rPr lang="en-US" dirty="0">
                <a:solidFill>
                  <a:srgbClr val="000000"/>
                </a:solidFill>
                <a:latin typeface="Calibri" panose="020F0502020204030204" pitchFamily="34" charset="0"/>
              </a:rPr>
              <a:t>The HSA plan deductible increased due to IRS rules.</a:t>
            </a:r>
          </a:p>
          <a:p>
            <a:r>
              <a:rPr lang="en-US" b="0" i="0" u="none" strike="noStrike" baseline="0" dirty="0">
                <a:solidFill>
                  <a:srgbClr val="000000"/>
                </a:solidFill>
                <a:latin typeface="Calibri" panose="020F0502020204030204" pitchFamily="34" charset="0"/>
              </a:rPr>
              <a:t>The out of area benefits for members living out of state has been revised also.</a:t>
            </a:r>
          </a:p>
          <a:p>
            <a:pPr marL="0" marR="0">
              <a:spcBef>
                <a:spcPts val="0"/>
              </a:spcBef>
              <a:spcAft>
                <a:spcPts val="0"/>
              </a:spcAft>
            </a:pPr>
            <a:endParaRPr lang="en-US" sz="3200" dirty="0">
              <a:solidFill>
                <a:srgbClr val="000000"/>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a:p>
            <a:endParaRPr lang="en-US" dirty="0"/>
          </a:p>
          <a:p>
            <a:pPr marL="342900" marR="0" lvl="0" indent="-342900">
              <a:spcBef>
                <a:spcPts val="0"/>
              </a:spcBef>
              <a:spcAft>
                <a:spcPts val="0"/>
              </a:spcAft>
              <a:buFont typeface="+mj-lt"/>
              <a:buAutoNum type="arabicPeriod"/>
            </a:pP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None/>
            </a:pP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018148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87910" y="391438"/>
            <a:ext cx="4961822" cy="6093976"/>
          </a:xfrm>
          <a:prstGeom prst="rect">
            <a:avLst/>
          </a:prstGeom>
          <a:noFill/>
        </p:spPr>
        <p:txBody>
          <a:bodyPr wrap="square" rtlCol="0">
            <a:spAutoFit/>
          </a:bodyPr>
          <a:lstStyle/>
          <a:p>
            <a:pPr algn="ctr"/>
            <a:r>
              <a:rPr lang="en-US" sz="2400" b="1" dirty="0">
                <a:solidFill>
                  <a:srgbClr val="800000"/>
                </a:solidFill>
              </a:rPr>
              <a:t>Health Enrollment Form</a:t>
            </a:r>
          </a:p>
          <a:p>
            <a:r>
              <a:rPr lang="en-US" b="1" dirty="0"/>
              <a:t>                 (if your group uses paper forms)</a:t>
            </a:r>
          </a:p>
          <a:p>
            <a:endParaRPr lang="en-US" b="1" dirty="0"/>
          </a:p>
          <a:p>
            <a:r>
              <a:rPr lang="en-US" b="1" dirty="0"/>
              <a:t>        </a:t>
            </a:r>
            <a:r>
              <a:rPr lang="en-US" sz="1600" dirty="0"/>
              <a:t>Complete Employee Information Section</a:t>
            </a:r>
          </a:p>
          <a:p>
            <a:endParaRPr lang="en-US" sz="1600" dirty="0"/>
          </a:p>
          <a:p>
            <a:endParaRPr lang="en-US" sz="1600" dirty="0"/>
          </a:p>
          <a:p>
            <a:r>
              <a:rPr lang="en-US" sz="1600" dirty="0"/>
              <a:t>          </a:t>
            </a:r>
            <a:r>
              <a:rPr lang="en-US" sz="1600" b="1" dirty="0"/>
              <a:t>Skip. </a:t>
            </a:r>
            <a:r>
              <a:rPr lang="en-US" sz="1600" i="1" dirty="0"/>
              <a:t>Only complete ‘other health coverage’ section </a:t>
            </a:r>
          </a:p>
          <a:p>
            <a:r>
              <a:rPr lang="en-US" sz="1600" i="1" dirty="0"/>
              <a:t>           if you or your dependents will be double covered </a:t>
            </a:r>
          </a:p>
          <a:p>
            <a:r>
              <a:rPr lang="en-US" sz="1600" i="1" dirty="0"/>
              <a:t>           while on PEIP.</a:t>
            </a:r>
          </a:p>
          <a:p>
            <a:endParaRPr lang="en-US" sz="1600" dirty="0"/>
          </a:p>
          <a:p>
            <a:r>
              <a:rPr lang="en-US" sz="1600" dirty="0"/>
              <a:t>	</a:t>
            </a:r>
            <a:endParaRPr lang="en-US" sz="400" dirty="0"/>
          </a:p>
          <a:p>
            <a:r>
              <a:rPr lang="en-US" sz="1600" dirty="0"/>
              <a:t>         Choose your health plan network (HP or BC)</a:t>
            </a:r>
          </a:p>
          <a:p>
            <a:r>
              <a:rPr lang="en-US" sz="1600" dirty="0"/>
              <a:t>         Choose your plan level (High, Value, HSA)</a:t>
            </a:r>
          </a:p>
          <a:p>
            <a:r>
              <a:rPr lang="en-US" sz="1600" dirty="0"/>
              <a:t>         Choose your coverage level. </a:t>
            </a:r>
          </a:p>
          <a:p>
            <a:endParaRPr lang="en-US" dirty="0"/>
          </a:p>
          <a:p>
            <a:r>
              <a:rPr lang="en-US" sz="1600" dirty="0"/>
              <a:t>         Complete information for all family members.  Be </a:t>
            </a:r>
          </a:p>
          <a:p>
            <a:r>
              <a:rPr lang="en-US" sz="1600" dirty="0"/>
              <a:t>          sure to include the </a:t>
            </a:r>
            <a:r>
              <a:rPr lang="en-US" sz="1600" b="1" dirty="0"/>
              <a:t>name</a:t>
            </a:r>
            <a:r>
              <a:rPr lang="en-US" sz="1600" dirty="0"/>
              <a:t> and </a:t>
            </a:r>
            <a:r>
              <a:rPr lang="en-US" sz="1600" b="1" dirty="0"/>
              <a:t>PCC # </a:t>
            </a:r>
            <a:r>
              <a:rPr lang="en-US" sz="1600" dirty="0"/>
              <a:t>for all  family </a:t>
            </a:r>
          </a:p>
          <a:p>
            <a:r>
              <a:rPr lang="en-US" sz="1600" dirty="0"/>
              <a:t>          members.  </a:t>
            </a:r>
            <a:r>
              <a:rPr lang="en-US" sz="1700" i="1" dirty="0"/>
              <a:t>(Match PCC # to the health plan </a:t>
            </a:r>
          </a:p>
          <a:p>
            <a:r>
              <a:rPr lang="en-US" sz="1700" i="1" dirty="0"/>
              <a:t>          network you choose.) </a:t>
            </a:r>
          </a:p>
          <a:p>
            <a:endParaRPr lang="en-US" sz="1700" i="1" dirty="0"/>
          </a:p>
          <a:p>
            <a:endParaRPr lang="en-US" i="1" dirty="0"/>
          </a:p>
          <a:p>
            <a:r>
              <a:rPr lang="en-US" sz="1700" i="1" dirty="0"/>
              <a:t>         </a:t>
            </a:r>
            <a:r>
              <a:rPr lang="en-US" sz="1700" dirty="0"/>
              <a:t>Sign and date your enrollment form. </a:t>
            </a:r>
            <a:endParaRPr lang="en-US" sz="1700" i="1" dirty="0"/>
          </a:p>
          <a:p>
            <a:r>
              <a:rPr lang="en-US" sz="1600" dirty="0"/>
              <a:t>	</a:t>
            </a:r>
          </a:p>
        </p:txBody>
      </p:sp>
      <p:sp>
        <p:nvSpPr>
          <p:cNvPr id="7" name="Right Arrow 6"/>
          <p:cNvSpPr/>
          <p:nvPr/>
        </p:nvSpPr>
        <p:spPr>
          <a:xfrm>
            <a:off x="348722" y="1302279"/>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TextBox 2"/>
          <p:cNvSpPr txBox="1"/>
          <p:nvPr/>
        </p:nvSpPr>
        <p:spPr>
          <a:xfrm>
            <a:off x="0" y="1280876"/>
            <a:ext cx="288862" cy="338554"/>
          </a:xfrm>
          <a:prstGeom prst="rect">
            <a:avLst/>
          </a:prstGeom>
          <a:noFill/>
        </p:spPr>
        <p:txBody>
          <a:bodyPr wrap="none" rtlCol="0">
            <a:spAutoFit/>
          </a:bodyPr>
          <a:lstStyle/>
          <a:p>
            <a:r>
              <a:rPr lang="en-US" sz="1600" b="1" dirty="0">
                <a:solidFill>
                  <a:srgbClr val="800000"/>
                </a:solidFill>
              </a:rPr>
              <a:t>1</a:t>
            </a:r>
          </a:p>
        </p:txBody>
      </p:sp>
      <p:sp>
        <p:nvSpPr>
          <p:cNvPr id="5" name="TextBox 4"/>
          <p:cNvSpPr txBox="1"/>
          <p:nvPr/>
        </p:nvSpPr>
        <p:spPr>
          <a:xfrm>
            <a:off x="7050280" y="1338969"/>
            <a:ext cx="312646" cy="338554"/>
          </a:xfrm>
          <a:prstGeom prst="rect">
            <a:avLst/>
          </a:prstGeom>
          <a:noFill/>
        </p:spPr>
        <p:txBody>
          <a:bodyPr wrap="square" rtlCol="0">
            <a:spAutoFit/>
          </a:bodyPr>
          <a:lstStyle/>
          <a:p>
            <a:r>
              <a:rPr lang="en-US" sz="1600" b="1" dirty="0">
                <a:solidFill>
                  <a:srgbClr val="800000"/>
                </a:solidFill>
              </a:rPr>
              <a:t>1</a:t>
            </a:r>
          </a:p>
        </p:txBody>
      </p:sp>
      <p:sp>
        <p:nvSpPr>
          <p:cNvPr id="8" name="Right Arrow 7"/>
          <p:cNvSpPr/>
          <p:nvPr/>
        </p:nvSpPr>
        <p:spPr>
          <a:xfrm>
            <a:off x="348722" y="2525669"/>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9" name="TextBox 8"/>
          <p:cNvSpPr txBox="1"/>
          <p:nvPr/>
        </p:nvSpPr>
        <p:spPr>
          <a:xfrm>
            <a:off x="10601" y="2504050"/>
            <a:ext cx="288862" cy="338554"/>
          </a:xfrm>
          <a:prstGeom prst="rect">
            <a:avLst/>
          </a:prstGeom>
          <a:noFill/>
        </p:spPr>
        <p:txBody>
          <a:bodyPr wrap="none" rtlCol="0">
            <a:spAutoFit/>
          </a:bodyPr>
          <a:lstStyle/>
          <a:p>
            <a:r>
              <a:rPr lang="en-US" sz="1600" b="1" dirty="0">
                <a:solidFill>
                  <a:srgbClr val="800000"/>
                </a:solidFill>
              </a:rPr>
              <a:t>2</a:t>
            </a:r>
          </a:p>
        </p:txBody>
      </p:sp>
      <p:sp>
        <p:nvSpPr>
          <p:cNvPr id="10" name="TextBox 9"/>
          <p:cNvSpPr txBox="1"/>
          <p:nvPr/>
        </p:nvSpPr>
        <p:spPr>
          <a:xfrm>
            <a:off x="7092039" y="2089678"/>
            <a:ext cx="288862" cy="338554"/>
          </a:xfrm>
          <a:prstGeom prst="rect">
            <a:avLst/>
          </a:prstGeom>
          <a:noFill/>
        </p:spPr>
        <p:txBody>
          <a:bodyPr wrap="none" rtlCol="0">
            <a:spAutoFit/>
          </a:bodyPr>
          <a:lstStyle/>
          <a:p>
            <a:r>
              <a:rPr lang="en-US" sz="1600" b="1" dirty="0">
                <a:solidFill>
                  <a:srgbClr val="800000"/>
                </a:solidFill>
              </a:rPr>
              <a:t>2</a:t>
            </a:r>
          </a:p>
        </p:txBody>
      </p:sp>
      <p:sp>
        <p:nvSpPr>
          <p:cNvPr id="11" name="TextBox 10"/>
          <p:cNvSpPr txBox="1"/>
          <p:nvPr/>
        </p:nvSpPr>
        <p:spPr>
          <a:xfrm>
            <a:off x="7092039" y="3269818"/>
            <a:ext cx="288862" cy="338554"/>
          </a:xfrm>
          <a:prstGeom prst="rect">
            <a:avLst/>
          </a:prstGeom>
          <a:noFill/>
        </p:spPr>
        <p:txBody>
          <a:bodyPr wrap="none" rtlCol="0">
            <a:spAutoFit/>
          </a:bodyPr>
          <a:lstStyle/>
          <a:p>
            <a:r>
              <a:rPr lang="en-US" sz="1600" b="1" dirty="0">
                <a:solidFill>
                  <a:srgbClr val="800000"/>
                </a:solidFill>
              </a:rPr>
              <a:t>3</a:t>
            </a:r>
          </a:p>
        </p:txBody>
      </p:sp>
      <p:sp>
        <p:nvSpPr>
          <p:cNvPr id="14" name="Right Arrow 13"/>
          <p:cNvSpPr/>
          <p:nvPr/>
        </p:nvSpPr>
        <p:spPr>
          <a:xfrm>
            <a:off x="348722" y="6476569"/>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16" name="TextBox 15"/>
          <p:cNvSpPr txBox="1"/>
          <p:nvPr/>
        </p:nvSpPr>
        <p:spPr>
          <a:xfrm>
            <a:off x="-3746" y="3569884"/>
            <a:ext cx="288862" cy="338554"/>
          </a:xfrm>
          <a:prstGeom prst="rect">
            <a:avLst/>
          </a:prstGeom>
          <a:noFill/>
        </p:spPr>
        <p:txBody>
          <a:bodyPr wrap="none" rtlCol="0">
            <a:spAutoFit/>
          </a:bodyPr>
          <a:lstStyle/>
          <a:p>
            <a:r>
              <a:rPr lang="en-US" sz="1600" b="1" dirty="0">
                <a:solidFill>
                  <a:srgbClr val="800000"/>
                </a:solidFill>
              </a:rPr>
              <a:t>3</a:t>
            </a:r>
          </a:p>
        </p:txBody>
      </p:sp>
      <p:sp>
        <p:nvSpPr>
          <p:cNvPr id="17" name="TextBox 16"/>
          <p:cNvSpPr txBox="1"/>
          <p:nvPr/>
        </p:nvSpPr>
        <p:spPr>
          <a:xfrm>
            <a:off x="-54519" y="4708474"/>
            <a:ext cx="288862" cy="338554"/>
          </a:xfrm>
          <a:prstGeom prst="rect">
            <a:avLst/>
          </a:prstGeom>
          <a:noFill/>
        </p:spPr>
        <p:txBody>
          <a:bodyPr wrap="none" rtlCol="0">
            <a:spAutoFit/>
          </a:bodyPr>
          <a:lstStyle/>
          <a:p>
            <a:r>
              <a:rPr lang="en-US" sz="1600" b="1" dirty="0">
                <a:solidFill>
                  <a:srgbClr val="800000"/>
                </a:solidFill>
              </a:rPr>
              <a:t>4</a:t>
            </a:r>
          </a:p>
        </p:txBody>
      </p:sp>
      <p:sp>
        <p:nvSpPr>
          <p:cNvPr id="18" name="TextBox 17"/>
          <p:cNvSpPr txBox="1"/>
          <p:nvPr/>
        </p:nvSpPr>
        <p:spPr>
          <a:xfrm>
            <a:off x="16995" y="6470025"/>
            <a:ext cx="288862" cy="338554"/>
          </a:xfrm>
          <a:prstGeom prst="rect">
            <a:avLst/>
          </a:prstGeom>
          <a:noFill/>
        </p:spPr>
        <p:txBody>
          <a:bodyPr wrap="none" rtlCol="0">
            <a:spAutoFit/>
          </a:bodyPr>
          <a:lstStyle/>
          <a:p>
            <a:r>
              <a:rPr lang="en-US" sz="1600" b="1" dirty="0">
                <a:solidFill>
                  <a:srgbClr val="800000"/>
                </a:solidFill>
              </a:rPr>
              <a:t>5</a:t>
            </a:r>
          </a:p>
        </p:txBody>
      </p:sp>
      <p:sp>
        <p:nvSpPr>
          <p:cNvPr id="19" name="TextBox 18"/>
          <p:cNvSpPr txBox="1"/>
          <p:nvPr/>
        </p:nvSpPr>
        <p:spPr>
          <a:xfrm>
            <a:off x="7092039" y="4297382"/>
            <a:ext cx="288862" cy="338554"/>
          </a:xfrm>
          <a:prstGeom prst="rect">
            <a:avLst/>
          </a:prstGeom>
          <a:noFill/>
        </p:spPr>
        <p:txBody>
          <a:bodyPr wrap="none" rtlCol="0">
            <a:spAutoFit/>
          </a:bodyPr>
          <a:lstStyle/>
          <a:p>
            <a:r>
              <a:rPr lang="en-US" sz="1600" b="1" dirty="0">
                <a:solidFill>
                  <a:srgbClr val="800000"/>
                </a:solidFill>
              </a:rPr>
              <a:t>4</a:t>
            </a:r>
          </a:p>
        </p:txBody>
      </p:sp>
      <p:sp>
        <p:nvSpPr>
          <p:cNvPr id="20" name="TextBox 19"/>
          <p:cNvSpPr txBox="1"/>
          <p:nvPr/>
        </p:nvSpPr>
        <p:spPr>
          <a:xfrm>
            <a:off x="7092039" y="5842270"/>
            <a:ext cx="288862" cy="338554"/>
          </a:xfrm>
          <a:prstGeom prst="rect">
            <a:avLst/>
          </a:prstGeom>
          <a:noFill/>
        </p:spPr>
        <p:txBody>
          <a:bodyPr wrap="none" rtlCol="0">
            <a:spAutoFit/>
          </a:bodyPr>
          <a:lstStyle/>
          <a:p>
            <a:r>
              <a:rPr lang="en-US" sz="1600" b="1" dirty="0">
                <a:solidFill>
                  <a:srgbClr val="800000"/>
                </a:solidFill>
              </a:rPr>
              <a:t>5</a:t>
            </a:r>
          </a:p>
        </p:txBody>
      </p:sp>
      <p:sp>
        <p:nvSpPr>
          <p:cNvPr id="23" name="Right Arrow 22"/>
          <p:cNvSpPr/>
          <p:nvPr/>
        </p:nvSpPr>
        <p:spPr>
          <a:xfrm>
            <a:off x="225187" y="4764786"/>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2" name="Right Arrow 31"/>
          <p:cNvSpPr/>
          <p:nvPr/>
        </p:nvSpPr>
        <p:spPr>
          <a:xfrm>
            <a:off x="294784" y="3618561"/>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3" name="Right Arrow 32"/>
          <p:cNvSpPr/>
          <p:nvPr/>
        </p:nvSpPr>
        <p:spPr>
          <a:xfrm rot="2959895">
            <a:off x="4570294" y="4658690"/>
            <a:ext cx="445211" cy="318121"/>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4" name="Left Brace 33"/>
          <p:cNvSpPr/>
          <p:nvPr/>
        </p:nvSpPr>
        <p:spPr>
          <a:xfrm>
            <a:off x="655910" y="4399990"/>
            <a:ext cx="103343" cy="1561898"/>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800000"/>
              </a:solidFill>
            </a:endParaRPr>
          </a:p>
        </p:txBody>
      </p:sp>
      <p:sp>
        <p:nvSpPr>
          <p:cNvPr id="29" name="Rectangle 3">
            <a:extLst>
              <a:ext uri="{FF2B5EF4-FFF2-40B4-BE49-F238E27FC236}">
                <a16:creationId xmlns:a16="http://schemas.microsoft.com/office/drawing/2014/main" id="{64247AB6-6E9F-B990-F560-90D4C0BEFB31}"/>
              </a:ext>
            </a:extLst>
          </p:cNvPr>
          <p:cNvSpPr>
            <a:spLocks noChangeArrowheads="1"/>
          </p:cNvSpPr>
          <p:nvPr/>
        </p:nvSpPr>
        <p:spPr bwMode="auto">
          <a:xfrm>
            <a:off x="4700588" y="-3479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15" name="Straight Connector 14">
            <a:extLst>
              <a:ext uri="{FF2B5EF4-FFF2-40B4-BE49-F238E27FC236}">
                <a16:creationId xmlns:a16="http://schemas.microsoft.com/office/drawing/2014/main" id="{93BACE02-BE42-3645-0B42-BCB711B58036}"/>
              </a:ext>
            </a:extLst>
          </p:cNvPr>
          <p:cNvCxnSpPr>
            <a:cxnSpLocks/>
          </p:cNvCxnSpPr>
          <p:nvPr/>
        </p:nvCxnSpPr>
        <p:spPr>
          <a:xfrm>
            <a:off x="6585342" y="405411"/>
            <a:ext cx="0" cy="5714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39013F9-FA49-AE0E-59DB-9A95E2034635}"/>
              </a:ext>
            </a:extLst>
          </p:cNvPr>
          <p:cNvPicPr>
            <a:picLocks noChangeAspect="1"/>
          </p:cNvPicPr>
          <p:nvPr/>
        </p:nvPicPr>
        <p:blipFill>
          <a:blip r:embed="rId2"/>
          <a:stretch>
            <a:fillRect/>
          </a:stretch>
        </p:blipFill>
        <p:spPr>
          <a:xfrm>
            <a:off x="843040" y="9426"/>
            <a:ext cx="5741424" cy="6858000"/>
          </a:xfrm>
          <a:prstGeom prst="rect">
            <a:avLst/>
          </a:prstGeom>
        </p:spPr>
      </p:pic>
    </p:spTree>
    <p:extLst>
      <p:ext uri="{BB962C8B-B14F-4D97-AF65-F5344CB8AC3E}">
        <p14:creationId xmlns:p14="http://schemas.microsoft.com/office/powerpoint/2010/main" val="1678410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312" y="0"/>
            <a:ext cx="11732888" cy="2939266"/>
          </a:xfrm>
          <a:prstGeom prst="rect">
            <a:avLst/>
          </a:prstGeom>
          <a:noFill/>
        </p:spPr>
        <p:txBody>
          <a:bodyPr wrap="square" rtlCol="0">
            <a:spAutoFit/>
          </a:bodyPr>
          <a:lstStyle/>
          <a:p>
            <a:r>
              <a:rPr lang="en-US" sz="2800" b="1" dirty="0">
                <a:solidFill>
                  <a:srgbClr val="800000"/>
                </a:solidFill>
              </a:rPr>
              <a:t>Tips</a:t>
            </a:r>
          </a:p>
          <a:p>
            <a:endParaRPr lang="en-US" sz="700" dirty="0"/>
          </a:p>
          <a:p>
            <a:endParaRPr lang="en-US" sz="800" dirty="0"/>
          </a:p>
          <a:p>
            <a:pPr marL="285750" indent="-285750">
              <a:buFont typeface="Wingdings" panose="05000000000000000000" pitchFamily="2" charset="2"/>
              <a:buChar char="§"/>
            </a:pPr>
            <a:r>
              <a:rPr lang="en-US" dirty="0"/>
              <a:t>For 2024 both Blue Cross and HealthPartners are available for network selection, they are shown in the far left column as BC or HP</a:t>
            </a:r>
          </a:p>
          <a:p>
            <a:endParaRPr lang="en-US" sz="800" dirty="0"/>
          </a:p>
          <a:p>
            <a:pPr marL="285750" indent="-285750">
              <a:buFont typeface="Wingdings" panose="05000000000000000000" pitchFamily="2" charset="2"/>
              <a:buChar char="§"/>
            </a:pPr>
            <a:r>
              <a:rPr lang="en-US" dirty="0"/>
              <a:t>If you are only changing clinics make sure you call the number on your ID card to make that change.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Always check your ID card after open enrollment to make sure the information is correct.</a:t>
            </a:r>
          </a:p>
          <a:p>
            <a:endParaRPr lang="en-US" sz="800" dirty="0"/>
          </a:p>
          <a:p>
            <a:pPr marL="285750" indent="-285750">
              <a:buFont typeface="Wingdings" panose="05000000000000000000" pitchFamily="2" charset="2"/>
              <a:buChar char="§"/>
            </a:pPr>
            <a:endParaRPr lang="en-US" dirty="0"/>
          </a:p>
          <a:p>
            <a:endParaRPr lang="en-US" dirty="0"/>
          </a:p>
        </p:txBody>
      </p:sp>
      <p:sp>
        <p:nvSpPr>
          <p:cNvPr id="2" name="TextBox 1"/>
          <p:cNvSpPr txBox="1"/>
          <p:nvPr/>
        </p:nvSpPr>
        <p:spPr>
          <a:xfrm>
            <a:off x="239656" y="3244543"/>
            <a:ext cx="1706590" cy="1815882"/>
          </a:xfrm>
          <a:prstGeom prst="rect">
            <a:avLst/>
          </a:prstGeom>
          <a:noFill/>
        </p:spPr>
        <p:txBody>
          <a:bodyPr wrap="square" rtlCol="0">
            <a:spAutoFit/>
          </a:bodyPr>
          <a:lstStyle/>
          <a:p>
            <a:r>
              <a:rPr lang="en-US" sz="1600" i="1" dirty="0"/>
              <a:t>Be sure to note the </a:t>
            </a:r>
            <a:r>
              <a:rPr lang="en-US" sz="1600" b="1" i="1" dirty="0">
                <a:solidFill>
                  <a:srgbClr val="0070C0"/>
                </a:solidFill>
              </a:rPr>
              <a:t>cost level</a:t>
            </a:r>
            <a:r>
              <a:rPr lang="en-US" sz="1600" i="1" dirty="0">
                <a:solidFill>
                  <a:srgbClr val="0070C0"/>
                </a:solidFill>
              </a:rPr>
              <a:t> </a:t>
            </a:r>
            <a:r>
              <a:rPr lang="en-US" sz="1600" i="1" dirty="0"/>
              <a:t>and correct </a:t>
            </a:r>
            <a:r>
              <a:rPr lang="en-US" sz="1600" b="1" i="1" dirty="0">
                <a:solidFill>
                  <a:schemeClr val="accent6">
                    <a:lumMod val="50000"/>
                  </a:schemeClr>
                </a:solidFill>
              </a:rPr>
              <a:t>PCC # </a:t>
            </a:r>
          </a:p>
          <a:p>
            <a:r>
              <a:rPr lang="en-US" sz="1600" i="1" dirty="0"/>
              <a:t>that matches your</a:t>
            </a:r>
          </a:p>
          <a:p>
            <a:r>
              <a:rPr lang="en-US" sz="1600" i="1" dirty="0"/>
              <a:t>Network Carrier</a:t>
            </a:r>
          </a:p>
          <a:p>
            <a:r>
              <a:rPr lang="en-US" sz="1600" b="1" i="1" dirty="0">
                <a:solidFill>
                  <a:srgbClr val="800000"/>
                </a:solidFill>
              </a:rPr>
              <a:t>(HP or BC)</a:t>
            </a:r>
          </a:p>
          <a:p>
            <a:r>
              <a:rPr lang="en-US" sz="1600" i="1" dirty="0"/>
              <a:t>when enrolling. </a:t>
            </a:r>
          </a:p>
        </p:txBody>
      </p:sp>
      <p:sp>
        <p:nvSpPr>
          <p:cNvPr id="7" name="Down Arrow 6"/>
          <p:cNvSpPr/>
          <p:nvPr/>
        </p:nvSpPr>
        <p:spPr>
          <a:xfrm>
            <a:off x="2076113" y="2744280"/>
            <a:ext cx="432526" cy="547169"/>
          </a:xfrm>
          <a:prstGeom prst="down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10956357" y="2744281"/>
            <a:ext cx="432526" cy="547169"/>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5036194" y="2744280"/>
            <a:ext cx="432526" cy="547169"/>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F1A406A-60AF-49E8-9771-EB20EC095419}"/>
              </a:ext>
            </a:extLst>
          </p:cNvPr>
          <p:cNvPicPr>
            <a:picLocks noChangeAspect="1"/>
          </p:cNvPicPr>
          <p:nvPr/>
        </p:nvPicPr>
        <p:blipFill>
          <a:blip r:embed="rId2"/>
          <a:stretch>
            <a:fillRect/>
          </a:stretch>
        </p:blipFill>
        <p:spPr>
          <a:xfrm>
            <a:off x="1946246" y="3596727"/>
            <a:ext cx="9753600" cy="1587428"/>
          </a:xfrm>
          <a:prstGeom prst="rect">
            <a:avLst/>
          </a:prstGeom>
        </p:spPr>
      </p:pic>
    </p:spTree>
    <p:extLst>
      <p:ext uri="{BB962C8B-B14F-4D97-AF65-F5344CB8AC3E}">
        <p14:creationId xmlns:p14="http://schemas.microsoft.com/office/powerpoint/2010/main" val="4175413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307" y="302023"/>
            <a:ext cx="10825843" cy="1532900"/>
          </a:xfrm>
        </p:spPr>
        <p:txBody>
          <a:bodyPr>
            <a:normAutofit/>
          </a:bodyPr>
          <a:lstStyle/>
          <a:p>
            <a:pPr algn="ctr"/>
            <a:r>
              <a:rPr lang="en-US" b="1" dirty="0">
                <a:solidFill>
                  <a:schemeClr val="accent6">
                    <a:lumMod val="50000"/>
                  </a:schemeClr>
                </a:solidFill>
              </a:rPr>
              <a:t>Questions</a:t>
            </a:r>
          </a:p>
        </p:txBody>
      </p:sp>
      <p:sp>
        <p:nvSpPr>
          <p:cNvPr id="3" name="Content Placeholder 2"/>
          <p:cNvSpPr>
            <a:spLocks noGrp="1"/>
          </p:cNvSpPr>
          <p:nvPr>
            <p:ph idx="1"/>
          </p:nvPr>
        </p:nvSpPr>
        <p:spPr>
          <a:xfrm>
            <a:off x="410307" y="1648277"/>
            <a:ext cx="10515600" cy="5073198"/>
          </a:xfrm>
        </p:spPr>
        <p:txBody>
          <a:bodyPr>
            <a:normAutofit/>
          </a:bodyPr>
          <a:lstStyle/>
          <a:p>
            <a:pPr marL="0" indent="0" algn="ctr">
              <a:spcBef>
                <a:spcPts val="600"/>
              </a:spcBef>
              <a:buNone/>
            </a:pPr>
            <a:endParaRPr lang="en-US" sz="1800" dirty="0"/>
          </a:p>
          <a:p>
            <a:pPr marL="0" indent="0" algn="ctr">
              <a:spcBef>
                <a:spcPts val="600"/>
              </a:spcBef>
              <a:buNone/>
            </a:pPr>
            <a:r>
              <a:rPr lang="en-US" dirty="0"/>
              <a:t>PEIP website – </a:t>
            </a:r>
            <a:r>
              <a:rPr lang="en-US" dirty="0">
                <a:hlinkClick r:id="rId2"/>
              </a:rPr>
              <a:t>www.innovomn.com</a:t>
            </a:r>
            <a:endParaRPr lang="en-US" dirty="0"/>
          </a:p>
          <a:p>
            <a:pPr marL="0" indent="0" algn="ctr">
              <a:spcBef>
                <a:spcPts val="600"/>
              </a:spcBef>
              <a:buNone/>
            </a:pPr>
            <a:endParaRPr lang="en-US" sz="1400" dirty="0"/>
          </a:p>
          <a:p>
            <a:pPr marL="0" indent="0" algn="ctr">
              <a:spcBef>
                <a:spcPts val="600"/>
              </a:spcBef>
              <a:buNone/>
            </a:pPr>
            <a:r>
              <a:rPr lang="en-US" dirty="0"/>
              <a:t>For questions regarding PEIP medical coverage, </a:t>
            </a:r>
          </a:p>
          <a:p>
            <a:pPr marL="0" indent="0" algn="ctr">
              <a:spcBef>
                <a:spcPts val="600"/>
              </a:spcBef>
              <a:buNone/>
            </a:pPr>
            <a:r>
              <a:rPr lang="en-US" dirty="0"/>
              <a:t>contact Innovo via phone or email.</a:t>
            </a:r>
            <a:endParaRPr lang="en-US" sz="800" dirty="0"/>
          </a:p>
          <a:p>
            <a:pPr marL="0" indent="0" algn="ctr">
              <a:buNone/>
            </a:pPr>
            <a:endParaRPr lang="en-US" sz="1200" dirty="0"/>
          </a:p>
          <a:p>
            <a:pPr marL="0" indent="0" algn="ctr">
              <a:buNone/>
            </a:pPr>
            <a:r>
              <a:rPr lang="en-US" dirty="0"/>
              <a:t>952-746-3101 or 800-829-5601</a:t>
            </a:r>
          </a:p>
          <a:p>
            <a:pPr marL="0" indent="0" algn="ctr">
              <a:buNone/>
            </a:pPr>
            <a:r>
              <a:rPr lang="en-US" sz="2400" dirty="0"/>
              <a:t>M-F   7:30am – 4:30pm</a:t>
            </a:r>
            <a:endParaRPr lang="en-US" sz="400" dirty="0"/>
          </a:p>
          <a:p>
            <a:pPr marL="0" indent="0" algn="ctr">
              <a:spcBef>
                <a:spcPts val="600"/>
              </a:spcBef>
              <a:buNone/>
            </a:pPr>
            <a:endParaRPr lang="en-US" sz="1200" dirty="0"/>
          </a:p>
          <a:p>
            <a:pPr marL="0" indent="0" algn="ctr">
              <a:spcBef>
                <a:spcPts val="600"/>
              </a:spcBef>
              <a:buNone/>
            </a:pPr>
            <a:r>
              <a:rPr lang="en-US" dirty="0"/>
              <a:t>shawn@innovomn.com</a:t>
            </a:r>
          </a:p>
          <a:p>
            <a:pPr marL="0" indent="0" algn="ctr">
              <a:spcBef>
                <a:spcPts val="600"/>
              </a:spcBef>
              <a:buNone/>
            </a:pPr>
            <a:r>
              <a:rPr lang="en-US" dirty="0"/>
              <a:t>lorrie@innovomn.com</a:t>
            </a:r>
          </a:p>
          <a:p>
            <a:pPr marL="0" indent="0" algn="ctr">
              <a:spcBef>
                <a:spcPts val="600"/>
              </a:spcBef>
              <a:buNone/>
            </a:pPr>
            <a:endParaRPr lang="en-US" sz="400" dirty="0"/>
          </a:p>
          <a:p>
            <a:pPr marL="0" indent="0" algn="ctr">
              <a:spcBef>
                <a:spcPts val="600"/>
              </a:spcBef>
              <a:buNone/>
            </a:pPr>
            <a:r>
              <a:rPr lang="en-US" dirty="0"/>
              <a:t>service@innovomn.com</a:t>
            </a:r>
          </a:p>
          <a:p>
            <a:pPr marL="0" indent="0">
              <a:buNone/>
            </a:pPr>
            <a:endParaRPr lang="en-US" dirty="0"/>
          </a:p>
        </p:txBody>
      </p:sp>
      <p:sp>
        <p:nvSpPr>
          <p:cNvPr id="4" name="Slide Number Placeholder 3"/>
          <p:cNvSpPr>
            <a:spLocks noGrp="1"/>
          </p:cNvSpPr>
          <p:nvPr>
            <p:ph type="sldNum" sz="quarter" idx="12"/>
          </p:nvPr>
        </p:nvSpPr>
        <p:spPr/>
        <p:txBody>
          <a:bodyPr/>
          <a:lstStyle/>
          <a:p>
            <a:fld id="{AF8C5883-AC3C-4C66-A650-CE068B79EE69}" type="slidenum">
              <a:rPr lang="en-US" smtClean="0"/>
              <a:t>32</a:t>
            </a:fld>
            <a:endParaRPr lang="en-US" dirty="0"/>
          </a:p>
        </p:txBody>
      </p:sp>
      <p:pic>
        <p:nvPicPr>
          <p:cNvPr id="6" name="Picture 5" descr="logo2"/>
          <p:cNvPicPr/>
          <p:nvPr/>
        </p:nvPicPr>
        <p:blipFill>
          <a:blip r:embed="rId3" cstate="print"/>
          <a:srcRect/>
          <a:stretch>
            <a:fillRect/>
          </a:stretch>
        </p:blipFill>
        <p:spPr bwMode="auto">
          <a:xfrm>
            <a:off x="10765929" y="5093516"/>
            <a:ext cx="747849" cy="1262834"/>
          </a:xfrm>
          <a:prstGeom prst="rect">
            <a:avLst/>
          </a:prstGeom>
          <a:noFill/>
          <a:ln w="9525">
            <a:noFill/>
            <a:miter lim="800000"/>
            <a:headEnd/>
            <a:tailEnd/>
          </a:ln>
        </p:spPr>
      </p:pic>
    </p:spTree>
    <p:extLst>
      <p:ext uri="{BB962C8B-B14F-4D97-AF65-F5344CB8AC3E}">
        <p14:creationId xmlns:p14="http://schemas.microsoft.com/office/powerpoint/2010/main" val="2355465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4128" y="541821"/>
            <a:ext cx="10070592" cy="5663089"/>
          </a:xfrm>
          <a:prstGeom prst="rect">
            <a:avLst/>
          </a:prstGeom>
          <a:noFill/>
        </p:spPr>
        <p:txBody>
          <a:bodyPr wrap="square" rtlCol="0">
            <a:spAutoFit/>
          </a:bodyPr>
          <a:lstStyle/>
          <a:p>
            <a:r>
              <a:rPr lang="en-US" sz="2400" b="1" dirty="0">
                <a:solidFill>
                  <a:srgbClr val="800000"/>
                </a:solidFill>
              </a:rPr>
              <a:t>Public Employees Insurance Program (PEIP) &amp; Innovo</a:t>
            </a:r>
          </a:p>
          <a:p>
            <a:endParaRPr lang="en-US" b="1" dirty="0">
              <a:solidFill>
                <a:srgbClr val="800000"/>
              </a:solidFill>
            </a:endParaRPr>
          </a:p>
          <a:p>
            <a:r>
              <a:rPr lang="en-US" sz="2000" dirty="0"/>
              <a:t>The Public Employee Insurance Program (PEIP) is a state of Minnesota health plan available to cities, counties and school districts. PEIP is able to leverage off the state employee plan and use the negotiating clout of their size to offer very </a:t>
            </a:r>
            <a:r>
              <a:rPr lang="en-US" sz="2000" b="1" dirty="0"/>
              <a:t>low administrative costs </a:t>
            </a:r>
            <a:r>
              <a:rPr lang="en-US" sz="2000" dirty="0"/>
              <a:t>and </a:t>
            </a:r>
            <a:r>
              <a:rPr lang="en-US" sz="2000" b="1" dirty="0"/>
              <a:t>multiple network </a:t>
            </a:r>
            <a:r>
              <a:rPr lang="en-US" sz="2000" dirty="0"/>
              <a:t>carriers to our member groups. </a:t>
            </a:r>
          </a:p>
          <a:p>
            <a:endParaRPr lang="en-US" dirty="0"/>
          </a:p>
          <a:p>
            <a:r>
              <a:rPr lang="en-US" sz="2000" dirty="0"/>
              <a:t>Deloitte, the world’s largest professional services organization, handles the financials, underwriting, and consulting. </a:t>
            </a:r>
          </a:p>
          <a:p>
            <a:endParaRPr lang="en-US" dirty="0"/>
          </a:p>
          <a:p>
            <a:r>
              <a:rPr lang="en-US" sz="2000" dirty="0"/>
              <a:t>Innovo Benefits is the third party administrator for the PEIP program. Our core staff has worked with the PEIP program since it was created. </a:t>
            </a:r>
          </a:p>
          <a:p>
            <a:endParaRPr lang="en-US" dirty="0"/>
          </a:p>
          <a:p>
            <a:r>
              <a:rPr lang="en-US" sz="2000" dirty="0"/>
              <a:t>Our strength is vast</a:t>
            </a:r>
            <a:r>
              <a:rPr lang="en-US" sz="2000" b="1" dirty="0"/>
              <a:t> experience </a:t>
            </a:r>
            <a:r>
              <a:rPr lang="en-US" sz="2000" dirty="0"/>
              <a:t>and </a:t>
            </a:r>
            <a:r>
              <a:rPr lang="en-US" sz="2000" b="1" dirty="0"/>
              <a:t>dedication</a:t>
            </a:r>
            <a:r>
              <a:rPr lang="en-US" sz="2000" dirty="0"/>
              <a:t> to servicing the PEIP program. Our 30 years of experience has proven to be vital in dealing with the myriad of issues that arise in servicing our employers and members.</a:t>
            </a:r>
          </a:p>
          <a:p>
            <a:endParaRPr lang="en-US" dirty="0"/>
          </a:p>
          <a:p>
            <a:r>
              <a:rPr lang="en-US" sz="2000" dirty="0"/>
              <a:t>The PEIP pool has grown to approximately 300 employer groups covering 35,000 members.</a:t>
            </a:r>
          </a:p>
        </p:txBody>
      </p:sp>
    </p:spTree>
    <p:extLst>
      <p:ext uri="{BB962C8B-B14F-4D97-AF65-F5344CB8AC3E}">
        <p14:creationId xmlns:p14="http://schemas.microsoft.com/office/powerpoint/2010/main" val="3830937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439739"/>
            <a:ext cx="9509759" cy="5124480"/>
          </a:xfrm>
          <a:prstGeom prst="rect">
            <a:avLst/>
          </a:prstGeom>
          <a:noFill/>
        </p:spPr>
        <p:txBody>
          <a:bodyPr wrap="square" rtlCol="0">
            <a:spAutoFit/>
          </a:bodyPr>
          <a:lstStyle/>
          <a:p>
            <a:r>
              <a:rPr lang="en-US" sz="2400" b="1" dirty="0">
                <a:solidFill>
                  <a:srgbClr val="800000"/>
                </a:solidFill>
              </a:rPr>
              <a:t>Overview of PEIP Coverage</a:t>
            </a:r>
          </a:p>
          <a:p>
            <a:endParaRPr lang="en-US" sz="2400" dirty="0"/>
          </a:p>
          <a:p>
            <a:pPr marL="285750" indent="-285750">
              <a:lnSpc>
                <a:spcPct val="150000"/>
              </a:lnSpc>
              <a:buFont typeface="Wingdings" panose="05000000000000000000" pitchFamily="2" charset="2"/>
              <a:buChar char="§"/>
            </a:pPr>
            <a:r>
              <a:rPr lang="en-US" sz="2000" dirty="0"/>
              <a:t>Members have the choice of </a:t>
            </a:r>
            <a:r>
              <a:rPr lang="en-US" sz="2000" b="1" dirty="0"/>
              <a:t>three plan design options  </a:t>
            </a:r>
            <a:r>
              <a:rPr lang="en-US" sz="2000" dirty="0"/>
              <a:t>and </a:t>
            </a:r>
            <a:r>
              <a:rPr lang="en-US" sz="2000" b="1" dirty="0"/>
              <a:t>two network carriers</a:t>
            </a:r>
          </a:p>
          <a:p>
            <a:pPr>
              <a:lnSpc>
                <a:spcPct val="150000"/>
              </a:lnSpc>
            </a:pPr>
            <a:endParaRPr lang="en-US" sz="400" b="1" dirty="0"/>
          </a:p>
          <a:p>
            <a:pPr marL="285750" indent="-285750">
              <a:lnSpc>
                <a:spcPct val="150000"/>
              </a:lnSpc>
              <a:buFont typeface="Wingdings" panose="05000000000000000000" pitchFamily="2" charset="2"/>
              <a:buChar char="§"/>
            </a:pPr>
            <a:r>
              <a:rPr lang="en-US" sz="2000" dirty="0"/>
              <a:t>Primary Care Clinic model where clinics are broken down into 4 tiers or </a:t>
            </a:r>
            <a:r>
              <a:rPr lang="en-US" sz="2000" b="1" dirty="0"/>
              <a:t>cost levels (CL). </a:t>
            </a:r>
          </a:p>
          <a:p>
            <a:pPr>
              <a:lnSpc>
                <a:spcPct val="150000"/>
              </a:lnSpc>
            </a:pPr>
            <a:endParaRPr lang="en-US" sz="700" b="1" dirty="0"/>
          </a:p>
          <a:p>
            <a:pPr marL="285750" indent="-285750">
              <a:buFont typeface="Wingdings" panose="05000000000000000000" pitchFamily="2" charset="2"/>
              <a:buChar char="§"/>
            </a:pPr>
            <a:r>
              <a:rPr lang="en-US" sz="2000" dirty="0"/>
              <a:t>Each family member can choose their own </a:t>
            </a:r>
            <a:r>
              <a:rPr lang="en-US" sz="2000" b="1" dirty="0"/>
              <a:t>primary care clinic (PCC) </a:t>
            </a:r>
            <a:r>
              <a:rPr lang="en-US" sz="2000" dirty="0"/>
              <a:t>and your benefit level is based on the cost level of your PCC choice. More efficient, lower cost clinics provide the highest benefit levels. </a:t>
            </a:r>
          </a:p>
          <a:p>
            <a:pPr>
              <a:lnSpc>
                <a:spcPct val="150000"/>
              </a:lnSpc>
            </a:pPr>
            <a:endParaRPr lang="en-US" sz="700" dirty="0"/>
          </a:p>
          <a:p>
            <a:pPr marL="285750" indent="-285750">
              <a:buFont typeface="Wingdings" panose="05000000000000000000" pitchFamily="2" charset="2"/>
              <a:buChar char="§"/>
            </a:pPr>
            <a:r>
              <a:rPr lang="en-US" sz="2000" dirty="0"/>
              <a:t>Generally, all routine and non-emergency care flows through your primary care, </a:t>
            </a:r>
            <a:r>
              <a:rPr lang="en-US" sz="2000" b="1" dirty="0"/>
              <a:t>referrals </a:t>
            </a:r>
            <a:r>
              <a:rPr lang="en-US" sz="2000" dirty="0"/>
              <a:t>are typically required for care outside your PCC. </a:t>
            </a:r>
          </a:p>
          <a:p>
            <a:pPr>
              <a:lnSpc>
                <a:spcPct val="150000"/>
              </a:lnSpc>
            </a:pPr>
            <a:endParaRPr lang="en-US" sz="600" dirty="0"/>
          </a:p>
          <a:p>
            <a:pPr marL="285750" indent="-285750">
              <a:lnSpc>
                <a:spcPct val="150000"/>
              </a:lnSpc>
              <a:buFont typeface="Wingdings" panose="05000000000000000000" pitchFamily="2" charset="2"/>
              <a:buChar char="§"/>
            </a:pPr>
            <a:r>
              <a:rPr lang="en-US" sz="2000" b="1" dirty="0"/>
              <a:t>Prescription drugs </a:t>
            </a:r>
            <a:r>
              <a:rPr lang="en-US" sz="2000" dirty="0"/>
              <a:t>are through the CVS Caremark network for both network carriers.</a:t>
            </a:r>
          </a:p>
          <a:p>
            <a:pPr>
              <a:lnSpc>
                <a:spcPct val="150000"/>
              </a:lnSpc>
            </a:pPr>
            <a:endParaRPr lang="en-US" sz="600" dirty="0"/>
          </a:p>
          <a:p>
            <a:pPr marL="285750" indent="-285750">
              <a:buFont typeface="Wingdings" panose="05000000000000000000" pitchFamily="2" charset="2"/>
              <a:buChar char="§"/>
            </a:pPr>
            <a:r>
              <a:rPr lang="en-US" sz="2000" dirty="0"/>
              <a:t>CVS Caremark has a large network of pharmacies throughout the state/country</a:t>
            </a:r>
            <a:r>
              <a:rPr lang="en-US" sz="1900" dirty="0"/>
              <a:t>. </a:t>
            </a:r>
            <a:endParaRPr lang="en-US" sz="300" dirty="0"/>
          </a:p>
          <a:p>
            <a:endParaRPr lang="en-US" sz="400" dirty="0"/>
          </a:p>
          <a:p>
            <a:pPr marL="742950" lvl="1" indent="-285750">
              <a:buFont typeface="Wingdings" panose="05000000000000000000" pitchFamily="2" charset="2"/>
              <a:buChar char="§"/>
            </a:pPr>
            <a:r>
              <a:rPr lang="en-US" sz="2000" dirty="0"/>
              <a:t>You do </a:t>
            </a:r>
            <a:r>
              <a:rPr lang="en-US" sz="2000" u="sng" dirty="0"/>
              <a:t>not</a:t>
            </a:r>
            <a:r>
              <a:rPr lang="en-US" sz="2000" b="1" dirty="0"/>
              <a:t> </a:t>
            </a:r>
            <a:r>
              <a:rPr lang="en-US" sz="2000" dirty="0"/>
              <a:t>have to use a CVS Retail pharmacy.</a:t>
            </a:r>
          </a:p>
        </p:txBody>
      </p:sp>
    </p:spTree>
    <p:extLst>
      <p:ext uri="{BB962C8B-B14F-4D97-AF65-F5344CB8AC3E}">
        <p14:creationId xmlns:p14="http://schemas.microsoft.com/office/powerpoint/2010/main" val="824927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extBox 7"/>
          <p:cNvSpPr txBox="1"/>
          <p:nvPr/>
        </p:nvSpPr>
        <p:spPr>
          <a:xfrm>
            <a:off x="7530953" y="272978"/>
            <a:ext cx="4216763" cy="6524863"/>
          </a:xfrm>
          <a:prstGeom prst="rect">
            <a:avLst/>
          </a:prstGeom>
          <a:noFill/>
        </p:spPr>
        <p:txBody>
          <a:bodyPr wrap="square" rtlCol="0">
            <a:spAutoFit/>
          </a:bodyPr>
          <a:lstStyle/>
          <a:p>
            <a:r>
              <a:rPr lang="en-US" b="1" i="1" dirty="0"/>
              <a:t>Step by Step Instructions </a:t>
            </a:r>
            <a:r>
              <a:rPr lang="en-US" i="1" dirty="0"/>
              <a:t>will guide</a:t>
            </a:r>
          </a:p>
          <a:p>
            <a:r>
              <a:rPr lang="en-US" i="1" dirty="0"/>
              <a:t>You through the enrollment steps and provide information you need to make election choices.</a:t>
            </a:r>
          </a:p>
          <a:p>
            <a:endParaRPr lang="en-US" sz="1400" dirty="0"/>
          </a:p>
          <a:p>
            <a:r>
              <a:rPr lang="en-US" sz="2000" b="1" dirty="0">
                <a:solidFill>
                  <a:srgbClr val="800000"/>
                </a:solidFill>
              </a:rPr>
              <a:t>Step 1 – Choose Your Plan Level</a:t>
            </a:r>
          </a:p>
          <a:p>
            <a:endParaRPr lang="en-US" sz="1400" dirty="0"/>
          </a:p>
          <a:p>
            <a:r>
              <a:rPr lang="en-US" b="1" dirty="0"/>
              <a:t>Advantage High </a:t>
            </a:r>
            <a:r>
              <a:rPr lang="en-US" dirty="0"/>
              <a:t>is the highest level of benefits and the highest payroll deduction.</a:t>
            </a:r>
          </a:p>
          <a:p>
            <a:endParaRPr lang="en-US" sz="1400" dirty="0"/>
          </a:p>
          <a:p>
            <a:r>
              <a:rPr lang="en-US" b="1" dirty="0"/>
              <a:t>Value</a:t>
            </a:r>
            <a:r>
              <a:rPr lang="en-US" dirty="0"/>
              <a:t> is a mid-rage option with a little higher deductible and out of pocket expenses but lower payroll deduction.</a:t>
            </a:r>
          </a:p>
          <a:p>
            <a:endParaRPr lang="en-US" sz="1400" dirty="0"/>
          </a:p>
          <a:p>
            <a:r>
              <a:rPr lang="en-US" b="1" dirty="0"/>
              <a:t>HSA </a:t>
            </a:r>
            <a:r>
              <a:rPr lang="en-US" dirty="0"/>
              <a:t>option has highest deductible and out of pocket expenses and the lowest payroll deduction.</a:t>
            </a:r>
          </a:p>
          <a:p>
            <a:endParaRPr lang="en-US" sz="1400" dirty="0"/>
          </a:p>
          <a:p>
            <a:r>
              <a:rPr lang="en-US" dirty="0"/>
              <a:t>One plan is selected for employee + 1 and family coverage.</a:t>
            </a:r>
          </a:p>
          <a:p>
            <a:endParaRPr lang="en-US" sz="1400" dirty="0"/>
          </a:p>
          <a:p>
            <a:r>
              <a:rPr lang="en-US" dirty="0"/>
              <a:t>You can change your plan level each year during open enrollment.</a:t>
            </a:r>
          </a:p>
          <a:p>
            <a:endParaRPr lang="en-US" dirty="0"/>
          </a:p>
        </p:txBody>
      </p:sp>
      <p:sp>
        <p:nvSpPr>
          <p:cNvPr id="9" name="Right Arrow 8"/>
          <p:cNvSpPr/>
          <p:nvPr/>
        </p:nvSpPr>
        <p:spPr>
          <a:xfrm>
            <a:off x="228865" y="160422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3" name="Picture 2">
            <a:extLst>
              <a:ext uri="{FF2B5EF4-FFF2-40B4-BE49-F238E27FC236}">
                <a16:creationId xmlns:a16="http://schemas.microsoft.com/office/drawing/2014/main" id="{CC360DE5-F672-254B-2E4F-E31F2F017782}"/>
              </a:ext>
            </a:extLst>
          </p:cNvPr>
          <p:cNvPicPr>
            <a:picLocks noChangeAspect="1"/>
          </p:cNvPicPr>
          <p:nvPr/>
        </p:nvPicPr>
        <p:blipFill>
          <a:blip r:embed="rId2"/>
          <a:stretch>
            <a:fillRect/>
          </a:stretch>
        </p:blipFill>
        <p:spPr>
          <a:xfrm>
            <a:off x="1041513" y="-10463"/>
            <a:ext cx="5478010" cy="6858000"/>
          </a:xfrm>
          <a:prstGeom prst="rect">
            <a:avLst/>
          </a:prstGeom>
        </p:spPr>
      </p:pic>
    </p:spTree>
    <p:extLst>
      <p:ext uri="{BB962C8B-B14F-4D97-AF65-F5344CB8AC3E}">
        <p14:creationId xmlns:p14="http://schemas.microsoft.com/office/powerpoint/2010/main" val="203310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extBox 7"/>
          <p:cNvSpPr txBox="1"/>
          <p:nvPr/>
        </p:nvSpPr>
        <p:spPr>
          <a:xfrm>
            <a:off x="7546451" y="351932"/>
            <a:ext cx="4046281" cy="5539978"/>
          </a:xfrm>
          <a:prstGeom prst="rect">
            <a:avLst/>
          </a:prstGeom>
          <a:noFill/>
        </p:spPr>
        <p:txBody>
          <a:bodyPr wrap="square" rtlCol="0">
            <a:spAutoFit/>
          </a:bodyPr>
          <a:lstStyle/>
          <a:p>
            <a:endParaRPr lang="en-US" dirty="0"/>
          </a:p>
          <a:p>
            <a:r>
              <a:rPr lang="en-US" sz="2000" b="1" dirty="0">
                <a:solidFill>
                  <a:srgbClr val="800000"/>
                </a:solidFill>
              </a:rPr>
              <a:t>Step 2 – Choose Your Health Plan/</a:t>
            </a:r>
          </a:p>
          <a:p>
            <a:r>
              <a:rPr lang="en-US" sz="2000" b="1" dirty="0">
                <a:solidFill>
                  <a:srgbClr val="800000"/>
                </a:solidFill>
              </a:rPr>
              <a:t>                 Network</a:t>
            </a:r>
          </a:p>
          <a:p>
            <a:endParaRPr lang="en-US" sz="800" dirty="0"/>
          </a:p>
          <a:p>
            <a:pPr algn="ctr"/>
            <a:r>
              <a:rPr lang="en-US" b="1" dirty="0"/>
              <a:t>HealthPartners</a:t>
            </a:r>
          </a:p>
          <a:p>
            <a:pPr algn="ctr"/>
            <a:r>
              <a:rPr lang="en-US" b="1" dirty="0"/>
              <a:t>Blue Cross Blue Shield</a:t>
            </a:r>
          </a:p>
          <a:p>
            <a:endParaRPr lang="en-US" b="1" dirty="0"/>
          </a:p>
          <a:p>
            <a:r>
              <a:rPr lang="en-US" dirty="0"/>
              <a:t>Network selection does not affect the cost of the plan or your premium rate. </a:t>
            </a:r>
          </a:p>
          <a:p>
            <a:endParaRPr lang="en-US" dirty="0"/>
          </a:p>
          <a:p>
            <a:r>
              <a:rPr lang="en-US" dirty="0"/>
              <a:t>Both networks have the same plan design levels. </a:t>
            </a:r>
          </a:p>
          <a:p>
            <a:endParaRPr lang="en-US" dirty="0"/>
          </a:p>
          <a:p>
            <a:r>
              <a:rPr lang="en-US" dirty="0"/>
              <a:t>One network is selected for employee + 1 and family coverage.</a:t>
            </a:r>
          </a:p>
          <a:p>
            <a:endParaRPr lang="en-US" dirty="0"/>
          </a:p>
          <a:p>
            <a:r>
              <a:rPr lang="en-US" dirty="0"/>
              <a:t>You can change your network each year during open enrollment.</a:t>
            </a:r>
          </a:p>
          <a:p>
            <a:endParaRPr lang="en-US" dirty="0"/>
          </a:p>
          <a:p>
            <a:endParaRPr lang="en-US" dirty="0"/>
          </a:p>
        </p:txBody>
      </p:sp>
      <p:sp>
        <p:nvSpPr>
          <p:cNvPr id="5" name="Right Arrow 4"/>
          <p:cNvSpPr/>
          <p:nvPr/>
        </p:nvSpPr>
        <p:spPr>
          <a:xfrm>
            <a:off x="391878" y="2683198"/>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4" name="Picture 3">
            <a:extLst>
              <a:ext uri="{FF2B5EF4-FFF2-40B4-BE49-F238E27FC236}">
                <a16:creationId xmlns:a16="http://schemas.microsoft.com/office/drawing/2014/main" id="{1B10A4E0-A7D2-9F96-FD12-F5F19328BBBF}"/>
              </a:ext>
            </a:extLst>
          </p:cNvPr>
          <p:cNvPicPr>
            <a:picLocks noChangeAspect="1"/>
          </p:cNvPicPr>
          <p:nvPr/>
        </p:nvPicPr>
        <p:blipFill>
          <a:blip r:embed="rId2"/>
          <a:stretch>
            <a:fillRect/>
          </a:stretch>
        </p:blipFill>
        <p:spPr>
          <a:xfrm>
            <a:off x="1174458" y="0"/>
            <a:ext cx="5530719" cy="6858000"/>
          </a:xfrm>
          <a:prstGeom prst="rect">
            <a:avLst/>
          </a:prstGeom>
          <a:effectLst/>
        </p:spPr>
      </p:pic>
    </p:spTree>
    <p:extLst>
      <p:ext uri="{BB962C8B-B14F-4D97-AF65-F5344CB8AC3E}">
        <p14:creationId xmlns:p14="http://schemas.microsoft.com/office/powerpoint/2010/main" val="3359228521"/>
      </p:ext>
    </p:extLst>
  </p:cSld>
  <p:clrMapOvr>
    <a:masterClrMapping/>
  </p:clrMapOvr>
  <p:transition spd="med"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84458" y="0"/>
            <a:ext cx="4278756" cy="6955750"/>
          </a:xfrm>
          <a:prstGeom prst="rect">
            <a:avLst/>
          </a:prstGeom>
          <a:noFill/>
        </p:spPr>
        <p:txBody>
          <a:bodyPr wrap="square" rtlCol="0">
            <a:spAutoFit/>
          </a:bodyPr>
          <a:lstStyle/>
          <a:p>
            <a:endParaRPr lang="en-US" dirty="0"/>
          </a:p>
          <a:p>
            <a:pPr algn="ctr"/>
            <a:r>
              <a:rPr lang="en-US" sz="2000" b="1" dirty="0">
                <a:solidFill>
                  <a:srgbClr val="800000"/>
                </a:solidFill>
              </a:rPr>
              <a:t>Step 3 – Choose Your Primary </a:t>
            </a:r>
          </a:p>
          <a:p>
            <a:pPr algn="ctr"/>
            <a:r>
              <a:rPr lang="en-US" sz="2000" b="1" dirty="0">
                <a:solidFill>
                  <a:srgbClr val="800000"/>
                </a:solidFill>
              </a:rPr>
              <a:t>Care Clinic</a:t>
            </a:r>
          </a:p>
          <a:p>
            <a:pPr algn="ctr"/>
            <a:endParaRPr lang="en-US" sz="800" dirty="0"/>
          </a:p>
          <a:p>
            <a:r>
              <a:rPr lang="en-US" dirty="0"/>
              <a:t>Primary Care Clinics (PCC) are placed in four cost levels, based on the care system and overall cost/quality of their delivery of care.</a:t>
            </a:r>
          </a:p>
          <a:p>
            <a:endParaRPr lang="en-US" sz="1400" dirty="0"/>
          </a:p>
          <a:p>
            <a:r>
              <a:rPr lang="en-US" dirty="0"/>
              <a:t>Your final benefit level is based on the on the cost level of the primary clinic you choose related to your Health Plan and Network choice.</a:t>
            </a:r>
          </a:p>
          <a:p>
            <a:endParaRPr lang="en-US" sz="1400" dirty="0"/>
          </a:p>
          <a:p>
            <a:pPr algn="ctr"/>
            <a:r>
              <a:rPr lang="en-US" b="1" dirty="0"/>
              <a:t>You will choose a primary care clinic (PCC) for each family member.</a:t>
            </a:r>
          </a:p>
          <a:p>
            <a:endParaRPr lang="en-US" sz="1400" b="1" dirty="0"/>
          </a:p>
          <a:p>
            <a:r>
              <a:rPr lang="en-US" dirty="0"/>
              <a:t>PCC does not need to be the same for each family member, nor the same Cost Level.</a:t>
            </a:r>
          </a:p>
          <a:p>
            <a:endParaRPr lang="en-US" sz="1400" b="1" dirty="0"/>
          </a:p>
          <a:p>
            <a:r>
              <a:rPr lang="en-US" dirty="0"/>
              <a:t>PCC can be changed monthly by calling your network carrier customer service number on the back of your ID card. </a:t>
            </a:r>
          </a:p>
          <a:p>
            <a:endParaRPr lang="en-US" dirty="0"/>
          </a:p>
          <a:p>
            <a:r>
              <a:rPr lang="en-US" dirty="0"/>
              <a:t>2024 clinic directory will be available at </a:t>
            </a:r>
            <a:r>
              <a:rPr lang="en-US" dirty="0">
                <a:hlinkClick r:id="rId2"/>
              </a:rPr>
              <a:t>www.innovomn.com</a:t>
            </a:r>
            <a:r>
              <a:rPr lang="en-US" dirty="0"/>
              <a:t> beginning in October.</a:t>
            </a:r>
          </a:p>
          <a:p>
            <a:endParaRPr lang="en-US" b="1" dirty="0"/>
          </a:p>
        </p:txBody>
      </p:sp>
      <p:sp>
        <p:nvSpPr>
          <p:cNvPr id="5" name="Right Arrow 4"/>
          <p:cNvSpPr/>
          <p:nvPr/>
        </p:nvSpPr>
        <p:spPr>
          <a:xfrm>
            <a:off x="428786" y="4161386"/>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4" name="Picture 3">
            <a:extLst>
              <a:ext uri="{FF2B5EF4-FFF2-40B4-BE49-F238E27FC236}">
                <a16:creationId xmlns:a16="http://schemas.microsoft.com/office/drawing/2014/main" id="{2EFDBF97-97F2-4F02-BFBE-2AB60CA00DFF}"/>
              </a:ext>
            </a:extLst>
          </p:cNvPr>
          <p:cNvPicPr>
            <a:picLocks noChangeAspect="1"/>
          </p:cNvPicPr>
          <p:nvPr/>
        </p:nvPicPr>
        <p:blipFill>
          <a:blip r:embed="rId3"/>
          <a:stretch>
            <a:fillRect/>
          </a:stretch>
        </p:blipFill>
        <p:spPr>
          <a:xfrm>
            <a:off x="1157680" y="0"/>
            <a:ext cx="5530719" cy="6858000"/>
          </a:xfrm>
          <a:prstGeom prst="rect">
            <a:avLst/>
          </a:prstGeom>
          <a:effectLst/>
        </p:spPr>
      </p:pic>
    </p:spTree>
    <p:extLst>
      <p:ext uri="{BB962C8B-B14F-4D97-AF65-F5344CB8AC3E}">
        <p14:creationId xmlns:p14="http://schemas.microsoft.com/office/powerpoint/2010/main" val="3418655956"/>
      </p:ext>
    </p:extLst>
  </p:cSld>
  <p:clrMapOvr>
    <a:masterClrMapping/>
  </p:clrMapOvr>
  <p:transition spd="med"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92040" y="135912"/>
            <a:ext cx="4649491" cy="6786473"/>
          </a:xfrm>
          <a:prstGeom prst="rect">
            <a:avLst/>
          </a:prstGeom>
          <a:noFill/>
        </p:spPr>
        <p:txBody>
          <a:bodyPr wrap="square" rtlCol="0">
            <a:spAutoFit/>
          </a:bodyPr>
          <a:lstStyle/>
          <a:p>
            <a:pPr algn="ctr"/>
            <a:r>
              <a:rPr lang="en-US" sz="2000" b="1" dirty="0">
                <a:solidFill>
                  <a:srgbClr val="800000"/>
                </a:solidFill>
              </a:rPr>
              <a:t>Specialists</a:t>
            </a:r>
          </a:p>
          <a:p>
            <a:pPr algn="ctr"/>
            <a:endParaRPr lang="en-US" sz="600" b="1" dirty="0">
              <a:solidFill>
                <a:srgbClr val="800000"/>
              </a:solidFill>
            </a:endParaRPr>
          </a:p>
          <a:p>
            <a:r>
              <a:rPr lang="en-US" sz="1600" dirty="0"/>
              <a:t>Referrals to specialists are covered at the same cost level as your PCC.</a:t>
            </a:r>
          </a:p>
          <a:p>
            <a:endParaRPr lang="en-US" sz="900" dirty="0"/>
          </a:p>
          <a:p>
            <a:r>
              <a:rPr lang="en-US" sz="1600" dirty="0"/>
              <a:t>Members can Self-Refer* to specialists for </a:t>
            </a:r>
            <a:r>
              <a:rPr lang="en-US" sz="1600" b="1" dirty="0" err="1"/>
              <a:t>OBGyn</a:t>
            </a:r>
            <a:r>
              <a:rPr lang="en-US" sz="1600" b="1" dirty="0"/>
              <a:t>, Mental Health, Chemical Dependency, Chiropractic Care and Routine Vision</a:t>
            </a:r>
            <a:r>
              <a:rPr lang="en-US" sz="1600" dirty="0"/>
              <a:t>. </a:t>
            </a:r>
          </a:p>
          <a:p>
            <a:endParaRPr lang="en-US" sz="800" dirty="0"/>
          </a:p>
          <a:p>
            <a:r>
              <a:rPr lang="en-US" sz="1600" dirty="0"/>
              <a:t>*</a:t>
            </a:r>
            <a:r>
              <a:rPr lang="en-US" sz="1600" i="1" dirty="0"/>
              <a:t>Practitioners must participate in your network carrier’s self-referral network. </a:t>
            </a:r>
          </a:p>
          <a:p>
            <a:endParaRPr lang="en-US" sz="900" i="1" dirty="0"/>
          </a:p>
          <a:p>
            <a:r>
              <a:rPr lang="en-US" sz="1600" dirty="0"/>
              <a:t>No referrals are needed for Urgent Care or Emergency Services.</a:t>
            </a:r>
          </a:p>
          <a:p>
            <a:endParaRPr lang="en-US" sz="900" dirty="0"/>
          </a:p>
          <a:p>
            <a:pPr algn="ctr"/>
            <a:r>
              <a:rPr lang="en-US" sz="2000" b="1" dirty="0">
                <a:solidFill>
                  <a:srgbClr val="800000"/>
                </a:solidFill>
              </a:rPr>
              <a:t>CVS Caremark (PBM)</a:t>
            </a:r>
            <a:endParaRPr lang="en-US" sz="1200" b="1" dirty="0">
              <a:solidFill>
                <a:srgbClr val="800000"/>
              </a:solidFill>
            </a:endParaRPr>
          </a:p>
          <a:p>
            <a:pPr algn="ctr"/>
            <a:r>
              <a:rPr lang="en-US" sz="800" dirty="0"/>
              <a:t> </a:t>
            </a:r>
          </a:p>
          <a:p>
            <a:r>
              <a:rPr lang="en-US" sz="1600" dirty="0"/>
              <a:t>CVS Caremark is the pharmacy benefit manager for PEIP and provides services for all three networks. </a:t>
            </a:r>
          </a:p>
          <a:p>
            <a:endParaRPr lang="en-US" sz="900" dirty="0"/>
          </a:p>
          <a:p>
            <a:pPr marL="285750" indent="-285750">
              <a:buFontTx/>
              <a:buChar char="-"/>
            </a:pPr>
            <a:r>
              <a:rPr lang="en-US" sz="1600" dirty="0"/>
              <a:t>has a </a:t>
            </a:r>
            <a:r>
              <a:rPr lang="en-US" sz="1600" b="1" dirty="0"/>
              <a:t>nationwide</a:t>
            </a:r>
            <a:r>
              <a:rPr lang="en-US" sz="1600" dirty="0"/>
              <a:t> network of more than 68,000 participating </a:t>
            </a:r>
            <a:r>
              <a:rPr lang="en-US" sz="1600" b="1" dirty="0"/>
              <a:t>retail </a:t>
            </a:r>
            <a:r>
              <a:rPr lang="en-US" sz="1600" dirty="0"/>
              <a:t>pharmacies.</a:t>
            </a:r>
          </a:p>
          <a:p>
            <a:endParaRPr lang="en-US" sz="900" dirty="0"/>
          </a:p>
          <a:p>
            <a:pPr marL="285750" indent="-285750">
              <a:buFontTx/>
              <a:buChar char="-"/>
            </a:pPr>
            <a:r>
              <a:rPr lang="en-US" sz="1600" dirty="0"/>
              <a:t>PEIP includes both CVS and </a:t>
            </a:r>
            <a:r>
              <a:rPr lang="en-US" sz="1600" b="1" dirty="0"/>
              <a:t>non</a:t>
            </a:r>
            <a:r>
              <a:rPr lang="en-US" sz="1600" dirty="0"/>
              <a:t>-CVS pharmacies. Pharmacy locator tool at www.innovomn.com </a:t>
            </a:r>
          </a:p>
          <a:p>
            <a:endParaRPr lang="en-US" sz="900" dirty="0"/>
          </a:p>
          <a:p>
            <a:pPr marL="285750" indent="-285750">
              <a:buFontTx/>
              <a:buChar char="-"/>
            </a:pPr>
            <a:r>
              <a:rPr lang="en-US" sz="1600" dirty="0"/>
              <a:t>Convenient access to retail, specialty services and mail order delivery options. </a:t>
            </a:r>
          </a:p>
          <a:p>
            <a:pPr marL="285750" indent="-285750">
              <a:buFontTx/>
              <a:buChar char="-"/>
            </a:pPr>
            <a:endParaRPr lang="en-US" sz="1400" b="1" dirty="0">
              <a:solidFill>
                <a:srgbClr val="800000"/>
              </a:solidFill>
            </a:endParaRPr>
          </a:p>
          <a:p>
            <a:pPr algn="ctr"/>
            <a:endParaRPr lang="en-US" sz="800" dirty="0"/>
          </a:p>
          <a:p>
            <a:endParaRPr lang="en-US" b="1" dirty="0"/>
          </a:p>
        </p:txBody>
      </p:sp>
      <p:sp>
        <p:nvSpPr>
          <p:cNvPr id="5" name="Right Arrow 4"/>
          <p:cNvSpPr/>
          <p:nvPr/>
        </p:nvSpPr>
        <p:spPr>
          <a:xfrm>
            <a:off x="466365" y="6260085"/>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4" name="Picture 3">
            <a:extLst>
              <a:ext uri="{FF2B5EF4-FFF2-40B4-BE49-F238E27FC236}">
                <a16:creationId xmlns:a16="http://schemas.microsoft.com/office/drawing/2014/main" id="{9E4A84BB-D2B2-0684-3C16-EF047DA65ADE}"/>
              </a:ext>
            </a:extLst>
          </p:cNvPr>
          <p:cNvPicPr>
            <a:picLocks noChangeAspect="1"/>
          </p:cNvPicPr>
          <p:nvPr/>
        </p:nvPicPr>
        <p:blipFill>
          <a:blip r:embed="rId2"/>
          <a:stretch>
            <a:fillRect/>
          </a:stretch>
        </p:blipFill>
        <p:spPr>
          <a:xfrm>
            <a:off x="1224792" y="0"/>
            <a:ext cx="5530719" cy="6858000"/>
          </a:xfrm>
          <a:prstGeom prst="rect">
            <a:avLst/>
          </a:prstGeom>
          <a:effectLst/>
        </p:spPr>
      </p:pic>
      <p:sp>
        <p:nvSpPr>
          <p:cNvPr id="7" name="Right Arrow 4">
            <a:extLst>
              <a:ext uri="{FF2B5EF4-FFF2-40B4-BE49-F238E27FC236}">
                <a16:creationId xmlns:a16="http://schemas.microsoft.com/office/drawing/2014/main" id="{03C05754-73C2-39DE-E951-E4A2C99F8C99}"/>
              </a:ext>
            </a:extLst>
          </p:cNvPr>
          <p:cNvSpPr/>
          <p:nvPr/>
        </p:nvSpPr>
        <p:spPr>
          <a:xfrm>
            <a:off x="466365" y="5698110"/>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Tree>
    <p:extLst>
      <p:ext uri="{BB962C8B-B14F-4D97-AF65-F5344CB8AC3E}">
        <p14:creationId xmlns:p14="http://schemas.microsoft.com/office/powerpoint/2010/main" val="377858999"/>
      </p:ext>
    </p:extLst>
  </p:cSld>
  <p:clrMapOvr>
    <a:masterClrMapping/>
  </p:clrMapOvr>
  <p:transition spd="med"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TotalTime>
  <Words>9136</Words>
  <Application>Microsoft Office PowerPoint</Application>
  <PresentationFormat>Widescreen</PresentationFormat>
  <Paragraphs>1983</Paragraphs>
  <Slides>32</Slides>
  <Notes>0</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Berlin Sans FB Demi</vt:lpstr>
      <vt:lpstr>Calibri</vt:lpstr>
      <vt:lpstr>Calibri Light</vt:lpstr>
      <vt:lpstr>Symbol</vt:lpstr>
      <vt:lpstr>Times New Roman</vt:lpstr>
      <vt:lpstr>Wingdings</vt:lpstr>
      <vt:lpstr>Office Theme</vt:lpstr>
      <vt:lpstr>Public Employees Insurance Program (PEIP)</vt:lpstr>
      <vt:lpstr>1/1/24 RENEWALS</vt:lpstr>
      <vt:lpstr>Plan Changes for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Area Coverage </vt:lpstr>
      <vt:lpstr>PowerPoint Presentation</vt:lpstr>
      <vt:lpstr>PowerPoint Presentation</vt:lpstr>
      <vt:lpstr>Questions</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Innovo Benefits</cp:lastModifiedBy>
  <cp:revision>115</cp:revision>
  <cp:lastPrinted>2019-09-18T17:38:33Z</cp:lastPrinted>
  <dcterms:created xsi:type="dcterms:W3CDTF">2019-07-15T16:00:05Z</dcterms:created>
  <dcterms:modified xsi:type="dcterms:W3CDTF">2023-10-25T14:28:00Z</dcterms:modified>
</cp:coreProperties>
</file>